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4"/>
  </p:sldMasterIdLst>
  <p:notesMasterIdLst>
    <p:notesMasterId r:id="rId26"/>
  </p:notesMasterIdLst>
  <p:sldIdLst>
    <p:sldId id="256" r:id="rId5"/>
    <p:sldId id="333" r:id="rId6"/>
    <p:sldId id="334" r:id="rId7"/>
    <p:sldId id="265" r:id="rId8"/>
    <p:sldId id="323" r:id="rId9"/>
    <p:sldId id="269" r:id="rId10"/>
    <p:sldId id="329" r:id="rId11"/>
    <p:sldId id="327" r:id="rId12"/>
    <p:sldId id="330" r:id="rId13"/>
    <p:sldId id="328" r:id="rId14"/>
    <p:sldId id="260" r:id="rId15"/>
    <p:sldId id="259" r:id="rId16"/>
    <p:sldId id="295" r:id="rId17"/>
    <p:sldId id="335" r:id="rId18"/>
    <p:sldId id="317" r:id="rId19"/>
    <p:sldId id="326" r:id="rId20"/>
    <p:sldId id="325" r:id="rId21"/>
    <p:sldId id="258" r:id="rId22"/>
    <p:sldId id="331" r:id="rId23"/>
    <p:sldId id="332" r:id="rId24"/>
    <p:sldId id="270"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31"/>
    <p:restoredTop sz="77046" autoAdjust="0"/>
  </p:normalViewPr>
  <p:slideViewPr>
    <p:cSldViewPr>
      <p:cViewPr varScale="1">
        <p:scale>
          <a:sx n="72" d="100"/>
          <a:sy n="72" d="100"/>
        </p:scale>
        <p:origin x="2016" y="200"/>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262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65F853-62F6-4353-B697-E379A5D69310}" type="datetimeFigureOut">
              <a:rPr lang="en-GB" smtClean="0"/>
              <a:pPr/>
              <a:t>27/06/2023</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3B7E60-621C-4D97-8D33-54AD7C8E3DC2}" type="slidenum">
              <a:rPr lang="en-GB" smtClean="0"/>
              <a:pPr/>
              <a:t>‹#›</a:t>
            </a:fld>
            <a:endParaRPr lang="en-GB"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93B7E60-621C-4D97-8D33-54AD7C8E3DC2}" type="slidenum">
              <a:rPr lang="en-GB" smtClean="0"/>
              <a:pPr/>
              <a:t>4</a:t>
            </a:fld>
            <a:endParaRPr lang="en-GB" dirty="0"/>
          </a:p>
        </p:txBody>
      </p:sp>
    </p:spTree>
    <p:extLst>
      <p:ext uri="{BB962C8B-B14F-4D97-AF65-F5344CB8AC3E}">
        <p14:creationId xmlns:p14="http://schemas.microsoft.com/office/powerpoint/2010/main" val="4275309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FE8EBBE-7938-4BD5-8B3D-1859E23FE94A}" type="slidenum">
              <a:rPr lang="en-GB" smtClean="0"/>
              <a:t>6</a:t>
            </a:fld>
            <a:endParaRPr lang="en-GB" dirty="0"/>
          </a:p>
        </p:txBody>
      </p:sp>
    </p:spTree>
    <p:extLst>
      <p:ext uri="{BB962C8B-B14F-4D97-AF65-F5344CB8AC3E}">
        <p14:creationId xmlns:p14="http://schemas.microsoft.com/office/powerpoint/2010/main" val="2429606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93B7E60-621C-4D97-8D33-54AD7C8E3DC2}" type="slidenum">
              <a:rPr lang="en-GB" smtClean="0"/>
              <a:pPr/>
              <a:t>11</a:t>
            </a:fld>
            <a:endParaRPr lang="en-GB" dirty="0"/>
          </a:p>
        </p:txBody>
      </p:sp>
    </p:spTree>
    <p:extLst>
      <p:ext uri="{BB962C8B-B14F-4D97-AF65-F5344CB8AC3E}">
        <p14:creationId xmlns:p14="http://schemas.microsoft.com/office/powerpoint/2010/main" val="3787340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93B7E60-621C-4D97-8D33-54AD7C8E3DC2}" type="slidenum">
              <a:rPr lang="en-GB" smtClean="0"/>
              <a:pPr/>
              <a:t>12</a:t>
            </a:fld>
            <a:endParaRPr lang="en-GB" dirty="0"/>
          </a:p>
        </p:txBody>
      </p:sp>
    </p:spTree>
    <p:extLst>
      <p:ext uri="{BB962C8B-B14F-4D97-AF65-F5344CB8AC3E}">
        <p14:creationId xmlns:p14="http://schemas.microsoft.com/office/powerpoint/2010/main" val="36717688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93B7E60-621C-4D97-8D33-54AD7C8E3DC2}" type="slidenum">
              <a:rPr lang="en-GB" smtClean="0"/>
              <a:pPr/>
              <a:t>17</a:t>
            </a:fld>
            <a:endParaRPr lang="en-GB" dirty="0"/>
          </a:p>
        </p:txBody>
      </p:sp>
    </p:spTree>
    <p:extLst>
      <p:ext uri="{BB962C8B-B14F-4D97-AF65-F5344CB8AC3E}">
        <p14:creationId xmlns:p14="http://schemas.microsoft.com/office/powerpoint/2010/main" val="3998787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GB"/>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1365FC8-C321-48A7-82E8-9D23EE3CF410}" type="datetimeFigureOut">
              <a:rPr lang="en-GB" smtClean="0"/>
              <a:pPr/>
              <a:t>27/06/2023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145CA50-5A31-40E9-A68D-D596F99B2D07}" type="slidenum">
              <a:rPr lang="en-GB" smtClean="0"/>
              <a:pPr/>
              <a:t>‹#›</a:t>
            </a:fld>
            <a:endParaRPr lang="en-GB" dirty="0"/>
          </a:p>
        </p:txBody>
      </p:sp>
    </p:spTree>
    <p:extLst>
      <p:ext uri="{BB962C8B-B14F-4D97-AF65-F5344CB8AC3E}">
        <p14:creationId xmlns:p14="http://schemas.microsoft.com/office/powerpoint/2010/main" val="3736160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1365FC8-C321-48A7-82E8-9D23EE3CF410}" type="datetimeFigureOut">
              <a:rPr lang="en-GB" smtClean="0"/>
              <a:pPr/>
              <a:t>27/06/2023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145CA50-5A31-40E9-A68D-D596F99B2D07}" type="slidenum">
              <a:rPr lang="en-GB" smtClean="0"/>
              <a:pPr/>
              <a:t>‹#›</a:t>
            </a:fld>
            <a:endParaRPr lang="en-GB" dirty="0"/>
          </a:p>
        </p:txBody>
      </p:sp>
    </p:spTree>
    <p:extLst>
      <p:ext uri="{BB962C8B-B14F-4D97-AF65-F5344CB8AC3E}">
        <p14:creationId xmlns:p14="http://schemas.microsoft.com/office/powerpoint/2010/main" val="3234820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1365FC8-C321-48A7-82E8-9D23EE3CF410}" type="datetimeFigureOut">
              <a:rPr lang="en-GB" smtClean="0"/>
              <a:pPr/>
              <a:t>27/06/2023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145CA50-5A31-40E9-A68D-D596F99B2D07}" type="slidenum">
              <a:rPr lang="en-GB" smtClean="0"/>
              <a:pPr/>
              <a:t>‹#›</a:t>
            </a:fld>
            <a:endParaRPr lang="en-GB"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456448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1365FC8-C321-48A7-82E8-9D23EE3CF410}" type="datetimeFigureOut">
              <a:rPr lang="en-GB" smtClean="0"/>
              <a:pPr/>
              <a:t>27/06/2023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145CA50-5A31-40E9-A68D-D596F99B2D07}" type="slidenum">
              <a:rPr lang="en-GB" smtClean="0"/>
              <a:pPr/>
              <a:t>‹#›</a:t>
            </a:fld>
            <a:endParaRPr lang="en-GB" dirty="0"/>
          </a:p>
        </p:txBody>
      </p:sp>
    </p:spTree>
    <p:extLst>
      <p:ext uri="{BB962C8B-B14F-4D97-AF65-F5344CB8AC3E}">
        <p14:creationId xmlns:p14="http://schemas.microsoft.com/office/powerpoint/2010/main" val="27936365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1365FC8-C321-48A7-82E8-9D23EE3CF410}" type="datetimeFigureOut">
              <a:rPr lang="en-GB" smtClean="0"/>
              <a:pPr/>
              <a:t>27/06/2023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145CA50-5A31-40E9-A68D-D596F99B2D07}" type="slidenum">
              <a:rPr lang="en-GB" smtClean="0"/>
              <a:pPr/>
              <a:t>‹#›</a:t>
            </a:fld>
            <a:endParaRPr lang="en-GB"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618811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1365FC8-C321-48A7-82E8-9D23EE3CF410}" type="datetimeFigureOut">
              <a:rPr lang="en-GB" smtClean="0"/>
              <a:pPr/>
              <a:t>27/06/2023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145CA50-5A31-40E9-A68D-D596F99B2D07}" type="slidenum">
              <a:rPr lang="en-GB" smtClean="0"/>
              <a:pPr/>
              <a:t>‹#›</a:t>
            </a:fld>
            <a:endParaRPr lang="en-GB" dirty="0"/>
          </a:p>
        </p:txBody>
      </p:sp>
    </p:spTree>
    <p:extLst>
      <p:ext uri="{BB962C8B-B14F-4D97-AF65-F5344CB8AC3E}">
        <p14:creationId xmlns:p14="http://schemas.microsoft.com/office/powerpoint/2010/main" val="14067025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1365FC8-C321-48A7-82E8-9D23EE3CF410}" type="datetimeFigureOut">
              <a:rPr lang="en-GB" smtClean="0"/>
              <a:pPr/>
              <a:t>27/06/2023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145CA50-5A31-40E9-A68D-D596F99B2D07}" type="slidenum">
              <a:rPr lang="en-GB" smtClean="0"/>
              <a:pPr/>
              <a:t>‹#›</a:t>
            </a:fld>
            <a:endParaRPr lang="en-GB" dirty="0"/>
          </a:p>
        </p:txBody>
      </p:sp>
    </p:spTree>
    <p:extLst>
      <p:ext uri="{BB962C8B-B14F-4D97-AF65-F5344CB8AC3E}">
        <p14:creationId xmlns:p14="http://schemas.microsoft.com/office/powerpoint/2010/main" val="30649347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1365FC8-C321-48A7-82E8-9D23EE3CF410}" type="datetimeFigureOut">
              <a:rPr lang="en-GB" smtClean="0"/>
              <a:pPr/>
              <a:t>27/06/2023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145CA50-5A31-40E9-A68D-D596F99B2D07}" type="slidenum">
              <a:rPr lang="en-GB" smtClean="0"/>
              <a:pPr/>
              <a:t>‹#›</a:t>
            </a:fld>
            <a:endParaRPr lang="en-GB" dirty="0"/>
          </a:p>
        </p:txBody>
      </p:sp>
    </p:spTree>
    <p:extLst>
      <p:ext uri="{BB962C8B-B14F-4D97-AF65-F5344CB8AC3E}">
        <p14:creationId xmlns:p14="http://schemas.microsoft.com/office/powerpoint/2010/main" val="102169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1365FC8-C321-48A7-82E8-9D23EE3CF410}" type="datetimeFigureOut">
              <a:rPr lang="en-GB" smtClean="0"/>
              <a:pPr/>
              <a:t>27/06/2023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145CA50-5A31-40E9-A68D-D596F99B2D07}" type="slidenum">
              <a:rPr lang="en-GB" smtClean="0"/>
              <a:pPr/>
              <a:t>‹#›</a:t>
            </a:fld>
            <a:endParaRPr lang="en-GB" dirty="0"/>
          </a:p>
        </p:txBody>
      </p:sp>
    </p:spTree>
    <p:extLst>
      <p:ext uri="{BB962C8B-B14F-4D97-AF65-F5344CB8AC3E}">
        <p14:creationId xmlns:p14="http://schemas.microsoft.com/office/powerpoint/2010/main" val="168347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1365FC8-C321-48A7-82E8-9D23EE3CF410}" type="datetimeFigureOut">
              <a:rPr lang="en-GB" smtClean="0"/>
              <a:pPr/>
              <a:t>27/06/2023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145CA50-5A31-40E9-A68D-D596F99B2D07}" type="slidenum">
              <a:rPr lang="en-GB" smtClean="0"/>
              <a:pPr/>
              <a:t>‹#›</a:t>
            </a:fld>
            <a:endParaRPr lang="en-GB" dirty="0"/>
          </a:p>
        </p:txBody>
      </p:sp>
    </p:spTree>
    <p:extLst>
      <p:ext uri="{BB962C8B-B14F-4D97-AF65-F5344CB8AC3E}">
        <p14:creationId xmlns:p14="http://schemas.microsoft.com/office/powerpoint/2010/main" val="4125520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GB"/>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1365FC8-C321-48A7-82E8-9D23EE3CF410}" type="datetimeFigureOut">
              <a:rPr lang="en-GB" smtClean="0"/>
              <a:pPr/>
              <a:t>27/06/2023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145CA50-5A31-40E9-A68D-D596F99B2D07}" type="slidenum">
              <a:rPr lang="en-GB" smtClean="0"/>
              <a:pPr/>
              <a:t>‹#›</a:t>
            </a:fld>
            <a:endParaRPr lang="en-GB" dirty="0"/>
          </a:p>
        </p:txBody>
      </p:sp>
    </p:spTree>
    <p:extLst>
      <p:ext uri="{BB962C8B-B14F-4D97-AF65-F5344CB8AC3E}">
        <p14:creationId xmlns:p14="http://schemas.microsoft.com/office/powerpoint/2010/main" val="894998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1365FC8-C321-48A7-82E8-9D23EE3CF410}" type="datetimeFigureOut">
              <a:rPr lang="en-GB" smtClean="0"/>
              <a:pPr/>
              <a:t>27/06/2023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6145CA50-5A31-40E9-A68D-D596F99B2D07}" type="slidenum">
              <a:rPr lang="en-GB" smtClean="0"/>
              <a:pPr/>
              <a:t>‹#›</a:t>
            </a:fld>
            <a:endParaRPr lang="en-GB" dirty="0"/>
          </a:p>
        </p:txBody>
      </p:sp>
    </p:spTree>
    <p:extLst>
      <p:ext uri="{BB962C8B-B14F-4D97-AF65-F5344CB8AC3E}">
        <p14:creationId xmlns:p14="http://schemas.microsoft.com/office/powerpoint/2010/main" val="2515262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1365FC8-C321-48A7-82E8-9D23EE3CF410}" type="datetimeFigureOut">
              <a:rPr lang="en-GB" smtClean="0"/>
              <a:pPr/>
              <a:t>27/06/2023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145CA50-5A31-40E9-A68D-D596F99B2D07}" type="slidenum">
              <a:rPr lang="en-GB" smtClean="0"/>
              <a:pPr/>
              <a:t>‹#›</a:t>
            </a:fld>
            <a:endParaRPr lang="en-GB" dirty="0"/>
          </a:p>
        </p:txBody>
      </p:sp>
    </p:spTree>
    <p:extLst>
      <p:ext uri="{BB962C8B-B14F-4D97-AF65-F5344CB8AC3E}">
        <p14:creationId xmlns:p14="http://schemas.microsoft.com/office/powerpoint/2010/main" val="2240496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365FC8-C321-48A7-82E8-9D23EE3CF410}" type="datetimeFigureOut">
              <a:rPr lang="en-GB" smtClean="0"/>
              <a:pPr/>
              <a:t>27/06/2023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145CA50-5A31-40E9-A68D-D596F99B2D07}" type="slidenum">
              <a:rPr lang="en-GB" smtClean="0"/>
              <a:pPr/>
              <a:t>‹#›</a:t>
            </a:fld>
            <a:endParaRPr lang="en-GB" dirty="0"/>
          </a:p>
        </p:txBody>
      </p:sp>
    </p:spTree>
    <p:extLst>
      <p:ext uri="{BB962C8B-B14F-4D97-AF65-F5344CB8AC3E}">
        <p14:creationId xmlns:p14="http://schemas.microsoft.com/office/powerpoint/2010/main" val="3217277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GB"/>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91365FC8-C321-48A7-82E8-9D23EE3CF410}" type="datetimeFigureOut">
              <a:rPr lang="en-GB" smtClean="0"/>
              <a:pPr/>
              <a:t>27/06/2023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145CA50-5A31-40E9-A68D-D596F99B2D07}" type="slidenum">
              <a:rPr lang="en-GB" smtClean="0"/>
              <a:pPr/>
              <a:t>‹#›</a:t>
            </a:fld>
            <a:endParaRPr lang="en-GB" dirty="0"/>
          </a:p>
        </p:txBody>
      </p:sp>
    </p:spTree>
    <p:extLst>
      <p:ext uri="{BB962C8B-B14F-4D97-AF65-F5344CB8AC3E}">
        <p14:creationId xmlns:p14="http://schemas.microsoft.com/office/powerpoint/2010/main" val="1987048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dirty="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91365FC8-C321-48A7-82E8-9D23EE3CF410}" type="datetimeFigureOut">
              <a:rPr lang="en-GB" smtClean="0"/>
              <a:pPr/>
              <a:t>27/06/2023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145CA50-5A31-40E9-A68D-D596F99B2D07}" type="slidenum">
              <a:rPr lang="en-GB" smtClean="0"/>
              <a:pPr/>
              <a:t>‹#›</a:t>
            </a:fld>
            <a:endParaRPr lang="en-GB" dirty="0"/>
          </a:p>
        </p:txBody>
      </p:sp>
    </p:spTree>
    <p:extLst>
      <p:ext uri="{BB962C8B-B14F-4D97-AF65-F5344CB8AC3E}">
        <p14:creationId xmlns:p14="http://schemas.microsoft.com/office/powerpoint/2010/main" val="390017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1365FC8-C321-48A7-82E8-9D23EE3CF410}" type="datetimeFigureOut">
              <a:rPr lang="en-GB" smtClean="0"/>
              <a:pPr/>
              <a:t>27/06/2023</a:t>
            </a:fld>
            <a:endParaRPr lang="en-GB"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6145CA50-5A31-40E9-A68D-D596F99B2D07}" type="slidenum">
              <a:rPr lang="en-GB" smtClean="0"/>
              <a:pPr/>
              <a:t>‹#›</a:t>
            </a:fld>
            <a:endParaRPr lang="en-GB" dirty="0"/>
          </a:p>
        </p:txBody>
      </p:sp>
    </p:spTree>
    <p:extLst>
      <p:ext uri="{BB962C8B-B14F-4D97-AF65-F5344CB8AC3E}">
        <p14:creationId xmlns:p14="http://schemas.microsoft.com/office/powerpoint/2010/main" val="1068625562"/>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cid:image002.png@01D169AB.84759EC0"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cid:image002.png@01D169AB.84759EC0"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cid:image002.png@01D169AB.84759EC0"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cid:image002.png@01D169AB.84759EC0"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cid:image002.png@01D169AB.84759EC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cid:image002.png@01D169AB.84759EC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5.xml"/><Relationship Id="rId4" Type="http://schemas.openxmlformats.org/officeDocument/2006/relationships/image" Target="cid:image002.png@01D169AB.84759EC0"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cid:image002.png@01D169AB.84759EC0"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cid:image002.png@01D169AB.84759EC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cid:image002.png@01D169AB.84759EC0"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cid:image002.png@01D169AB.84759EC0"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cid:image002.png@01D169AB.84759EC0"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cid:image002.png@01D169AB.84759EC0"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cid:image002.png@01D169AB.84759EC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cid:image002.png@01D169AB.84759EC0"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cid:image002.png@01D169AB.84759EC0"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cid:image002.png@01D169AB.84759EC0"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cid:image002.png@01D169AB.84759EC0"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50BAA9B-83AD-4D3F-9DF8-FF8449147FA0}"/>
              </a:ext>
            </a:extLst>
          </p:cNvPr>
          <p:cNvPicPr/>
          <p:nvPr/>
        </p:nvPicPr>
        <p:blipFill>
          <a:blip r:embed="rId2" r:link="rId3" cstate="print"/>
          <a:stretch>
            <a:fillRect/>
          </a:stretch>
        </p:blipFill>
        <p:spPr bwMode="auto">
          <a:xfrm>
            <a:off x="611559" y="5349875"/>
            <a:ext cx="2832663" cy="1286799"/>
          </a:xfrm>
          <a:prstGeom prst="rect">
            <a:avLst/>
          </a:prstGeom>
          <a:solidFill>
            <a:schemeClr val="bg1"/>
          </a:solidFill>
        </p:spPr>
      </p:pic>
      <p:pic>
        <p:nvPicPr>
          <p:cNvPr id="9" name="Picture 8" descr="Text&#10;&#10;Description automatically generated">
            <a:extLst>
              <a:ext uri="{FF2B5EF4-FFF2-40B4-BE49-F238E27FC236}">
                <a16:creationId xmlns:a16="http://schemas.microsoft.com/office/drawing/2014/main" id="{0089175B-BC79-4326-A871-F01F7410943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04248" y="6046820"/>
            <a:ext cx="2093532" cy="589853"/>
          </a:xfrm>
          <a:prstGeom prst="rect">
            <a:avLst/>
          </a:prstGeom>
          <a:solidFill>
            <a:schemeClr val="bg1"/>
          </a:solidFill>
        </p:spPr>
      </p:pic>
      <p:sp>
        <p:nvSpPr>
          <p:cNvPr id="8" name="TextBox 7">
            <a:extLst>
              <a:ext uri="{FF2B5EF4-FFF2-40B4-BE49-F238E27FC236}">
                <a16:creationId xmlns:a16="http://schemas.microsoft.com/office/drawing/2014/main" id="{74447447-E1F1-1777-D9C2-DB9E959FF0ED}"/>
              </a:ext>
            </a:extLst>
          </p:cNvPr>
          <p:cNvSpPr txBox="1"/>
          <p:nvPr/>
        </p:nvSpPr>
        <p:spPr>
          <a:xfrm>
            <a:off x="323529" y="764704"/>
            <a:ext cx="8352928" cy="2554545"/>
          </a:xfrm>
          <a:prstGeom prst="rect">
            <a:avLst/>
          </a:prstGeom>
          <a:noFill/>
        </p:spPr>
        <p:txBody>
          <a:bodyPr wrap="square" rtlCol="0">
            <a:spAutoFit/>
          </a:bodyPr>
          <a:lstStyle/>
          <a:p>
            <a:pPr algn="ctr"/>
            <a:r>
              <a:rPr lang="en-US" sz="4400" b="1" dirty="0">
                <a:latin typeface="Arial" panose="020B0604020202020204" pitchFamily="34" charset="0"/>
                <a:cs typeface="Arial" panose="020B0604020202020204" pitchFamily="34" charset="0"/>
              </a:rPr>
              <a:t>Pikuach </a:t>
            </a:r>
          </a:p>
          <a:p>
            <a:pPr algn="ctr"/>
            <a:endParaRPr lang="en-US" sz="4400" b="1" dirty="0">
              <a:latin typeface="Arial" panose="020B0604020202020204" pitchFamily="34" charset="0"/>
              <a:cs typeface="Arial" panose="020B0604020202020204" pitchFamily="34" charset="0"/>
            </a:endParaRPr>
          </a:p>
          <a:p>
            <a:pPr algn="ctr"/>
            <a:r>
              <a:rPr lang="en-GB" sz="3600" b="1" dirty="0">
                <a:latin typeface="Arial" panose="020B0604020202020204" pitchFamily="34" charset="0"/>
                <a:cs typeface="Arial" panose="020B0604020202020204" pitchFamily="34" charset="0"/>
              </a:rPr>
              <a:t>Governors  Session  27/06/23 </a:t>
            </a:r>
          </a:p>
          <a:p>
            <a:pPr algn="ctr"/>
            <a:r>
              <a:rPr lang="en-US" sz="3600" dirty="0">
                <a:latin typeface="Arial" panose="020B0604020202020204" pitchFamily="34" charset="0"/>
                <a:cs typeface="Arial" panose="020B0604020202020204" pitchFamily="34" charset="0"/>
              </a:rPr>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51F4DB8-D8AA-4871-B23D-68639A264A02}"/>
              </a:ext>
            </a:extLst>
          </p:cNvPr>
          <p:cNvSpPr/>
          <p:nvPr/>
        </p:nvSpPr>
        <p:spPr>
          <a:xfrm>
            <a:off x="133064" y="1316961"/>
            <a:ext cx="9010936" cy="5124480"/>
          </a:xfrm>
          <a:prstGeom prst="rect">
            <a:avLst/>
          </a:prstGeom>
          <a:solidFill>
            <a:schemeClr val="bg1"/>
          </a:solidFill>
        </p:spPr>
        <p:txBody>
          <a:bodyPr wrap="square">
            <a:spAutoFit/>
          </a:bodyPr>
          <a:lstStyle/>
          <a:p>
            <a:r>
              <a:rPr lang="en-GB" sz="2700" b="1" dirty="0"/>
              <a:t>JP&amp;SD- Four Strands </a:t>
            </a:r>
            <a:endParaRPr lang="en-GB" sz="2400" dirty="0"/>
          </a:p>
          <a:p>
            <a:pPr marL="214313" indent="-214313">
              <a:buFont typeface="Arial" panose="020B0604020202020204" pitchFamily="34" charset="0"/>
              <a:buChar char="•"/>
            </a:pPr>
            <a:r>
              <a:rPr lang="en-GB" sz="2100" dirty="0"/>
              <a:t>        </a:t>
            </a:r>
            <a:r>
              <a:rPr lang="he-IL" sz="2100" b="1" dirty="0"/>
              <a:t>אֶמוּנָה</a:t>
            </a:r>
            <a:r>
              <a:rPr lang="en-GB" sz="2100" b="1" dirty="0"/>
              <a:t>    	</a:t>
            </a:r>
            <a:r>
              <a:rPr lang="en-GB" sz="2100" dirty="0">
                <a:solidFill>
                  <a:schemeClr val="accent5">
                    <a:lumMod val="50000"/>
                  </a:schemeClr>
                </a:solidFill>
              </a:rPr>
              <a:t> </a:t>
            </a:r>
            <a:r>
              <a:rPr lang="en-GB" sz="2100" b="1" dirty="0">
                <a:solidFill>
                  <a:schemeClr val="accent5">
                    <a:lumMod val="50000"/>
                  </a:schemeClr>
                </a:solidFill>
              </a:rPr>
              <a:t>Acknowledging the Divine </a:t>
            </a:r>
          </a:p>
          <a:p>
            <a:r>
              <a:rPr lang="en-GB" b="1" i="1" dirty="0"/>
              <a:t>The Connection between God and our World </a:t>
            </a:r>
            <a:r>
              <a:rPr lang="en-GB" i="1" dirty="0">
                <a:solidFill>
                  <a:schemeClr val="accent5">
                    <a:lumMod val="50000"/>
                  </a:schemeClr>
                </a:solidFill>
              </a:rPr>
              <a:t>E</a:t>
            </a:r>
            <a:r>
              <a:rPr lang="en-GB" dirty="0">
                <a:solidFill>
                  <a:schemeClr val="accent5">
                    <a:lumMod val="50000"/>
                  </a:schemeClr>
                </a:solidFill>
              </a:rPr>
              <a:t>.g</a:t>
            </a:r>
            <a:r>
              <a:rPr lang="en-GB" i="1" dirty="0"/>
              <a:t>.</a:t>
            </a:r>
            <a:r>
              <a:rPr lang="en-GB" b="1" i="1" dirty="0"/>
              <a:t> </a:t>
            </a:r>
            <a:r>
              <a:rPr lang="en-GB" i="1" dirty="0">
                <a:solidFill>
                  <a:schemeClr val="accent5">
                    <a:lumMod val="50000"/>
                  </a:schemeClr>
                </a:solidFill>
              </a:rPr>
              <a:t>To give thanks to something greater than themselves</a:t>
            </a:r>
            <a:endParaRPr lang="en-GB" sz="2100" b="1" i="1" dirty="0">
              <a:solidFill>
                <a:schemeClr val="accent5">
                  <a:lumMod val="50000"/>
                </a:schemeClr>
              </a:solidFill>
            </a:endParaRPr>
          </a:p>
          <a:p>
            <a:pPr marL="214313" indent="-214313">
              <a:buFont typeface="Arial" panose="020B0604020202020204" pitchFamily="34" charset="0"/>
              <a:buChar char="•"/>
            </a:pPr>
            <a:r>
              <a:rPr lang="he-IL" sz="2100" b="1" dirty="0"/>
              <a:t>צֶלֶם אֱלֹקִים</a:t>
            </a:r>
            <a:r>
              <a:rPr lang="en-GB" sz="2100" b="1" dirty="0"/>
              <a:t>	  </a:t>
            </a:r>
            <a:r>
              <a:rPr lang="en-GB" sz="2100" b="1" dirty="0">
                <a:solidFill>
                  <a:schemeClr val="accent5">
                    <a:lumMod val="50000"/>
                  </a:schemeClr>
                </a:solidFill>
              </a:rPr>
              <a:t>Awareness of the spiritual in all  </a:t>
            </a:r>
          </a:p>
          <a:p>
            <a:r>
              <a:rPr lang="en-GB" b="1" i="1" dirty="0"/>
              <a:t>The Connection between Human Beings  </a:t>
            </a:r>
            <a:r>
              <a:rPr lang="en-GB" i="1" dirty="0"/>
              <a:t> </a:t>
            </a:r>
            <a:r>
              <a:rPr lang="en-GB" i="1" dirty="0">
                <a:solidFill>
                  <a:schemeClr val="accent5">
                    <a:lumMod val="50000"/>
                  </a:schemeClr>
                </a:solidFill>
              </a:rPr>
              <a:t>E.g. Can they realise that their actions can give rise to certain feelings in others; for example, happiness, pain, gratitude, envy.</a:t>
            </a:r>
            <a:endParaRPr lang="en-GB" b="1" dirty="0">
              <a:solidFill>
                <a:srgbClr val="7030A0"/>
              </a:solidFill>
            </a:endParaRPr>
          </a:p>
          <a:p>
            <a:pPr marL="214313" indent="-214313">
              <a:buFont typeface="Arial" panose="020B0604020202020204" pitchFamily="34" charset="0"/>
              <a:buChar char="•"/>
            </a:pPr>
            <a:r>
              <a:rPr lang="en-GB" sz="2100" b="1" dirty="0"/>
              <a:t>          </a:t>
            </a:r>
            <a:r>
              <a:rPr lang="he-IL" sz="2100" b="1" dirty="0"/>
              <a:t>מוֹרָא</a:t>
            </a:r>
            <a:r>
              <a:rPr lang="en-GB" sz="2100" b="1" dirty="0"/>
              <a:t> 	   </a:t>
            </a:r>
            <a:r>
              <a:rPr lang="en-GB" sz="2100" b="1" dirty="0">
                <a:solidFill>
                  <a:schemeClr val="accent5">
                    <a:lumMod val="50000"/>
                  </a:schemeClr>
                </a:solidFill>
              </a:rPr>
              <a:t>Experiencing spiritual awe and wonder</a:t>
            </a:r>
          </a:p>
          <a:p>
            <a:r>
              <a:rPr lang="en-GB" b="1" i="1" dirty="0"/>
              <a:t>Awe and wonder  at the world around them</a:t>
            </a:r>
          </a:p>
          <a:p>
            <a:r>
              <a:rPr lang="en-GB" i="1" dirty="0">
                <a:solidFill>
                  <a:schemeClr val="accent5">
                    <a:lumMod val="50000"/>
                  </a:schemeClr>
                </a:solidFill>
              </a:rPr>
              <a:t>E.g. Picking up litter, recycling, reduce pollution ,looking after their world, Hashems world, ‘Tu Bish Vat’ planting trees growing things contributing to the world around us</a:t>
            </a:r>
            <a:endParaRPr lang="en-GB" b="1" dirty="0"/>
          </a:p>
          <a:p>
            <a:pPr marL="214313" indent="-214313">
              <a:buFont typeface="Arial" panose="020B0604020202020204" pitchFamily="34" charset="0"/>
              <a:buChar char="•"/>
            </a:pPr>
            <a:r>
              <a:rPr lang="en-GB" sz="2100" dirty="0"/>
              <a:t>     </a:t>
            </a:r>
            <a:r>
              <a:rPr lang="en-GB" sz="2100" b="1" dirty="0"/>
              <a:t> </a:t>
            </a:r>
            <a:r>
              <a:rPr lang="he-IL" sz="2100" b="1" dirty="0"/>
              <a:t>קְדוּשָה</a:t>
            </a:r>
            <a:r>
              <a:rPr lang="en-GB" sz="2100" b="1" dirty="0"/>
              <a:t>	     </a:t>
            </a:r>
            <a:r>
              <a:rPr lang="en-GB" sz="2100" b="1" dirty="0">
                <a:solidFill>
                  <a:srgbClr val="7030A0"/>
                </a:solidFill>
              </a:rPr>
              <a:t> </a:t>
            </a:r>
            <a:r>
              <a:rPr lang="en-GB" sz="2100" b="1" dirty="0">
                <a:solidFill>
                  <a:schemeClr val="accent5">
                    <a:lumMod val="50000"/>
                  </a:schemeClr>
                </a:solidFill>
              </a:rPr>
              <a:t>Experiencing holiness in everyday life</a:t>
            </a:r>
          </a:p>
          <a:p>
            <a:r>
              <a:rPr lang="en-GB" b="1" i="1" dirty="0"/>
              <a:t>The Connections in Practice,</a:t>
            </a:r>
            <a:r>
              <a:rPr lang="en-GB" dirty="0"/>
              <a:t> </a:t>
            </a:r>
            <a:r>
              <a:rPr lang="en-GB" b="1" i="1" dirty="0"/>
              <a:t>to what extent pupils find meaning through being spiritually intelligent and expressing themselves in spiritual activities or restraint </a:t>
            </a:r>
            <a:r>
              <a:rPr lang="en-GB" i="1" dirty="0">
                <a:solidFill>
                  <a:schemeClr val="accent5">
                    <a:lumMod val="50000"/>
                  </a:schemeClr>
                </a:solidFill>
              </a:rPr>
              <a:t>E.g. Prayer </a:t>
            </a:r>
            <a:endParaRPr lang="en-GB" b="1" dirty="0"/>
          </a:p>
        </p:txBody>
      </p:sp>
      <p:pic>
        <p:nvPicPr>
          <p:cNvPr id="5" name="Picture 4">
            <a:extLst>
              <a:ext uri="{FF2B5EF4-FFF2-40B4-BE49-F238E27FC236}">
                <a16:creationId xmlns:a16="http://schemas.microsoft.com/office/drawing/2014/main" id="{4D31E938-4BFD-4056-B4DE-D5C6816EE804}"/>
              </a:ext>
            </a:extLst>
          </p:cNvPr>
          <p:cNvPicPr/>
          <p:nvPr/>
        </p:nvPicPr>
        <p:blipFill>
          <a:blip r:embed="rId2" r:link="rId3" cstate="print"/>
          <a:stretch>
            <a:fillRect/>
          </a:stretch>
        </p:blipFill>
        <p:spPr bwMode="auto">
          <a:xfrm>
            <a:off x="7812360" y="6070811"/>
            <a:ext cx="1025928" cy="670557"/>
          </a:xfrm>
          <a:prstGeom prst="rect">
            <a:avLst/>
          </a:prstGeom>
          <a:solidFill>
            <a:schemeClr val="bg1"/>
          </a:solidFill>
        </p:spPr>
      </p:pic>
      <p:sp>
        <p:nvSpPr>
          <p:cNvPr id="6" name="TextBox 5">
            <a:extLst>
              <a:ext uri="{FF2B5EF4-FFF2-40B4-BE49-F238E27FC236}">
                <a16:creationId xmlns:a16="http://schemas.microsoft.com/office/drawing/2014/main" id="{FBDC020B-EE6B-4A89-8499-663ECC25CB6C}"/>
              </a:ext>
            </a:extLst>
          </p:cNvPr>
          <p:cNvSpPr txBox="1"/>
          <p:nvPr/>
        </p:nvSpPr>
        <p:spPr>
          <a:xfrm>
            <a:off x="126986" y="116632"/>
            <a:ext cx="8981895" cy="1200329"/>
          </a:xfrm>
          <a:prstGeom prst="rect">
            <a:avLst/>
          </a:prstGeom>
          <a:solidFill>
            <a:schemeClr val="bg1"/>
          </a:solidFill>
        </p:spPr>
        <p:txBody>
          <a:bodyPr wrap="square">
            <a:spAutoFit/>
          </a:bodyPr>
          <a:lstStyle/>
          <a:p>
            <a:pPr algn="ctr"/>
            <a:r>
              <a:rPr lang="en-GB" sz="2400" b="1" dirty="0">
                <a:effectLst/>
                <a:latin typeface="Calibri" panose="020F0502020204030204" pitchFamily="34" charset="0"/>
                <a:ea typeface="Calibri" panose="020F0502020204030204" pitchFamily="34" charset="0"/>
                <a:cs typeface="Times New Roman" panose="02020603050405020304" pitchFamily="18" charset="0"/>
              </a:rPr>
              <a:t>This </a:t>
            </a:r>
            <a:r>
              <a:rPr lang="en-GB" sz="2400" b="1" dirty="0">
                <a:latin typeface="Calibri" panose="020F0502020204030204" pitchFamily="34" charset="0"/>
                <a:ea typeface="Calibri" panose="020F0502020204030204" pitchFamily="34" charset="0"/>
                <a:cs typeface="Times New Roman" panose="02020603050405020304" pitchFamily="18" charset="0"/>
              </a:rPr>
              <a:t>linking up </a:t>
            </a:r>
            <a:r>
              <a:rPr lang="en-GB" sz="2400" b="1" dirty="0">
                <a:effectLst/>
                <a:latin typeface="Calibri" panose="020F0502020204030204" pitchFamily="34" charset="0"/>
                <a:ea typeface="Calibri" panose="020F0502020204030204" pitchFamily="34" charset="0"/>
                <a:cs typeface="Times New Roman" panose="02020603050405020304" pitchFamily="18" charset="0"/>
              </a:rPr>
              <a:t> of their  </a:t>
            </a:r>
            <a:r>
              <a:rPr lang="en-GB" sz="2400" b="1" dirty="0">
                <a:latin typeface="Calibri" panose="020F0502020204030204" pitchFamily="34" charset="0"/>
                <a:ea typeface="Calibri" panose="020F0502020204030204" pitchFamily="34" charset="0"/>
                <a:cs typeface="Times New Roman" panose="02020603050405020304" pitchFamily="18" charset="0"/>
              </a:rPr>
              <a:t>H</a:t>
            </a:r>
            <a:r>
              <a:rPr lang="en-GB" sz="2400" b="1" dirty="0">
                <a:effectLst/>
                <a:latin typeface="Calibri" panose="020F0502020204030204" pitchFamily="34" charset="0"/>
                <a:ea typeface="Calibri" panose="020F0502020204030204" pitchFamily="34" charset="0"/>
                <a:cs typeface="Times New Roman" panose="02020603050405020304" pitchFamily="18" charset="0"/>
              </a:rPr>
              <a:t>eart to their Head  is part of a pupil  connecting   with </a:t>
            </a:r>
            <a:r>
              <a:rPr lang="en-GB" sz="2400" b="1" dirty="0">
                <a:latin typeface="Calibri" panose="020F0502020204030204" pitchFamily="34" charset="0"/>
                <a:ea typeface="Calibri" panose="020F0502020204030204" pitchFamily="34" charset="0"/>
                <a:cs typeface="Times New Roman" panose="02020603050405020304" pitchFamily="18" charset="0"/>
              </a:rPr>
              <a:t>themselves</a:t>
            </a:r>
            <a:r>
              <a:rPr lang="en-GB" sz="2400" b="1" dirty="0">
                <a:effectLst/>
                <a:latin typeface="Calibri" panose="020F0502020204030204" pitchFamily="34" charset="0"/>
                <a:ea typeface="Calibri" panose="020F0502020204030204" pitchFamily="34" charset="0"/>
                <a:cs typeface="Times New Roman" panose="02020603050405020304" pitchFamily="18" charset="0"/>
              </a:rPr>
              <a:t>, with others in the world around them, and the divine presence in the world. </a:t>
            </a:r>
          </a:p>
        </p:txBody>
      </p:sp>
    </p:spTree>
    <p:extLst>
      <p:ext uri="{BB962C8B-B14F-4D97-AF65-F5344CB8AC3E}">
        <p14:creationId xmlns:p14="http://schemas.microsoft.com/office/powerpoint/2010/main" val="832400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962" y="116632"/>
            <a:ext cx="7886700" cy="615602"/>
          </a:xfrm>
        </p:spPr>
        <p:txBody>
          <a:bodyPr>
            <a:normAutofit fontScale="90000"/>
          </a:bodyPr>
          <a:lstStyle/>
          <a:p>
            <a:r>
              <a:rPr lang="en-GB" b="1" dirty="0"/>
              <a:t>Handbook changes</a:t>
            </a:r>
          </a:p>
        </p:txBody>
      </p:sp>
      <p:sp>
        <p:nvSpPr>
          <p:cNvPr id="3" name="Content Placeholder 2"/>
          <p:cNvSpPr>
            <a:spLocks noGrp="1"/>
          </p:cNvSpPr>
          <p:nvPr>
            <p:ph idx="1"/>
          </p:nvPr>
        </p:nvSpPr>
        <p:spPr>
          <a:xfrm>
            <a:off x="296758" y="732234"/>
            <a:ext cx="8112353" cy="5784313"/>
          </a:xfrm>
        </p:spPr>
        <p:txBody>
          <a:bodyPr>
            <a:normAutofit fontScale="85000" lnSpcReduction="20000"/>
          </a:bodyPr>
          <a:lstStyle/>
          <a:p>
            <a:pPr marL="0" indent="0">
              <a:lnSpc>
                <a:spcPct val="107000"/>
              </a:lnSpc>
              <a:spcAft>
                <a:spcPts val="800"/>
              </a:spcAft>
              <a:buNone/>
            </a:pPr>
            <a:r>
              <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GB" sz="2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Approach to inspection</a:t>
            </a:r>
          </a:p>
          <a:p>
            <a:pPr>
              <a:lnSpc>
                <a:spcPct val="107000"/>
              </a:lnSpc>
              <a:spcAft>
                <a:spcPts val="800"/>
              </a:spcAft>
            </a:pPr>
            <a:r>
              <a:rPr lang="en-GB" sz="2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Pikuach has the following three key judgement areas: </a:t>
            </a:r>
          </a:p>
          <a:p>
            <a:pPr marL="0" indent="0">
              <a:lnSpc>
                <a:spcPct val="107000"/>
              </a:lnSpc>
              <a:spcAft>
                <a:spcPts val="800"/>
              </a:spcAft>
              <a:buNone/>
            </a:pPr>
            <a:r>
              <a:rPr lang="en-GB" sz="33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1.Quality of Jewish Education </a:t>
            </a:r>
          </a:p>
          <a:p>
            <a:pPr marL="0" indent="0">
              <a:lnSpc>
                <a:spcPct val="107000"/>
              </a:lnSpc>
              <a:spcAft>
                <a:spcPts val="800"/>
              </a:spcAft>
              <a:buNone/>
            </a:pPr>
            <a:r>
              <a:rPr lang="en-GB" sz="33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2.Jewish Personal and Spiritual Development</a:t>
            </a:r>
          </a:p>
          <a:p>
            <a:pPr marL="0" indent="0">
              <a:lnSpc>
                <a:spcPct val="107000"/>
              </a:lnSpc>
              <a:spcAft>
                <a:spcPts val="800"/>
              </a:spcAft>
              <a:buNone/>
            </a:pPr>
            <a:r>
              <a:rPr lang="en-GB" sz="33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3.Leadership and Management</a:t>
            </a:r>
          </a:p>
          <a:p>
            <a:pPr marL="0" indent="0">
              <a:lnSpc>
                <a:spcPct val="107000"/>
              </a:lnSpc>
              <a:spcAft>
                <a:spcPts val="800"/>
              </a:spcAft>
              <a:buNone/>
            </a:pPr>
            <a:r>
              <a:rPr lang="en-GB"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All leading to</a:t>
            </a:r>
          </a:p>
          <a:p>
            <a:pPr marL="0" indent="0">
              <a:lnSpc>
                <a:spcPct val="107000"/>
              </a:lnSpc>
              <a:spcAft>
                <a:spcPts val="800"/>
              </a:spcAft>
              <a:buNone/>
            </a:pPr>
            <a:r>
              <a:rPr lang="en-GB" sz="2800" b="1" dirty="0">
                <a:solidFill>
                  <a:schemeClr val="tx1"/>
                </a:solidFill>
                <a:latin typeface="Calibri" panose="020F0502020204030204" pitchFamily="34" charset="0"/>
                <a:ea typeface="Calibri" panose="020F0502020204030204" pitchFamily="34" charset="0"/>
                <a:cs typeface="Times New Roman" panose="02020603050405020304" pitchFamily="18" charset="0"/>
              </a:rPr>
              <a:t>O</a:t>
            </a:r>
            <a:r>
              <a:rPr lang="en-GB"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verall Effectiveness</a:t>
            </a:r>
          </a:p>
          <a:p>
            <a:pPr marL="0" indent="0">
              <a:lnSpc>
                <a:spcPct val="107000"/>
              </a:lnSpc>
              <a:spcAft>
                <a:spcPts val="800"/>
              </a:spcAft>
              <a:buNone/>
            </a:pPr>
            <a:r>
              <a:rPr lang="en-GB"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Quality of Jewish Education </a:t>
            </a:r>
            <a:endParaRPr lang="en-GB"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2800" b="1" dirty="0">
                <a:solidFill>
                  <a:schemeClr val="tx1"/>
                </a:solidFill>
                <a:latin typeface="Calibri" panose="020F0502020204030204" pitchFamily="34" charset="0"/>
                <a:ea typeface="Calibri" panose="020F0502020204030204" pitchFamily="34" charset="0"/>
                <a:cs typeface="Times New Roman" panose="02020603050405020304" pitchFamily="18" charset="0"/>
              </a:rPr>
              <a:t>I</a:t>
            </a:r>
            <a:r>
              <a:rPr lang="en-GB"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ntent </a:t>
            </a:r>
            <a:r>
              <a:rPr lang="en-GB"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the curriculum</a:t>
            </a:r>
          </a:p>
          <a:p>
            <a:pPr marL="342900" lvl="0" indent="-342900">
              <a:lnSpc>
                <a:spcPct val="107000"/>
              </a:lnSpc>
              <a:buFont typeface="Symbol" panose="05050102010706020507" pitchFamily="18" charset="2"/>
              <a:buChar char=""/>
            </a:pPr>
            <a:r>
              <a:rPr lang="en-GB"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Implementation</a:t>
            </a:r>
            <a:r>
              <a:rPr lang="en-GB"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teaching and assessment </a:t>
            </a:r>
          </a:p>
          <a:p>
            <a:pPr marL="342900" lvl="0" indent="-342900">
              <a:lnSpc>
                <a:spcPct val="107000"/>
              </a:lnSpc>
              <a:buFont typeface="Symbol" panose="05050102010706020507" pitchFamily="18" charset="2"/>
              <a:buChar char=""/>
            </a:pPr>
            <a:r>
              <a:rPr lang="en-GB" sz="2800" b="1" dirty="0">
                <a:solidFill>
                  <a:schemeClr val="tx1"/>
                </a:solidFill>
                <a:latin typeface="Calibri" panose="020F0502020204030204" pitchFamily="34" charset="0"/>
                <a:ea typeface="Calibri" panose="020F0502020204030204" pitchFamily="34" charset="0"/>
                <a:cs typeface="Times New Roman" panose="02020603050405020304" pitchFamily="18" charset="0"/>
              </a:rPr>
              <a:t>Impact</a:t>
            </a:r>
            <a:r>
              <a:rPr lang="en-GB" sz="2800" dirty="0">
                <a:solidFill>
                  <a:schemeClr val="tx1"/>
                </a:solidFill>
                <a:latin typeface="Calibri" panose="020F0502020204030204" pitchFamily="34" charset="0"/>
                <a:ea typeface="Calibri" panose="020F0502020204030204" pitchFamily="34" charset="0"/>
                <a:cs typeface="Times New Roman" panose="02020603050405020304" pitchFamily="18" charset="0"/>
              </a:rPr>
              <a:t> - </a:t>
            </a:r>
            <a:r>
              <a:rPr lang="en-GB"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resulting outcomes </a:t>
            </a:r>
          </a:p>
          <a:p>
            <a:pPr marL="342900" lvl="0" indent="-342900">
              <a:lnSpc>
                <a:spcPct val="107000"/>
              </a:lnSpc>
              <a:buFont typeface="Symbol" panose="05050102010706020507" pitchFamily="18" charset="2"/>
              <a:buChar char=""/>
            </a:pPr>
            <a:endPar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solidFill>
                <a:schemeClr val="tx1"/>
              </a:solidFill>
            </a:endParaRPr>
          </a:p>
        </p:txBody>
      </p:sp>
      <p:pic>
        <p:nvPicPr>
          <p:cNvPr id="5" name="Picture 4">
            <a:extLst>
              <a:ext uri="{FF2B5EF4-FFF2-40B4-BE49-F238E27FC236}">
                <a16:creationId xmlns:a16="http://schemas.microsoft.com/office/drawing/2014/main" id="{E7900DDB-7F02-412C-899A-935A49D0AE21}"/>
              </a:ext>
            </a:extLst>
          </p:cNvPr>
          <p:cNvPicPr/>
          <p:nvPr/>
        </p:nvPicPr>
        <p:blipFill>
          <a:blip r:embed="rId3" r:link="rId4" cstate="print"/>
          <a:stretch>
            <a:fillRect/>
          </a:stretch>
        </p:blipFill>
        <p:spPr bwMode="auto">
          <a:xfrm>
            <a:off x="7740352" y="6093296"/>
            <a:ext cx="1106889" cy="504191"/>
          </a:xfrm>
          <a:prstGeom prst="rect">
            <a:avLst/>
          </a:prstGeom>
          <a:solidFill>
            <a:schemeClr val="bg1"/>
          </a:solid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8218590" cy="1320800"/>
          </a:xfrm>
          <a:solidFill>
            <a:schemeClr val="bg1"/>
          </a:solidFill>
        </p:spPr>
        <p:txBody>
          <a:bodyPr>
            <a:normAutofit fontScale="90000"/>
          </a:bodyPr>
          <a:lstStyle/>
          <a:p>
            <a:r>
              <a:rPr lang="en-GB" sz="54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Main changes – To Procedure </a:t>
            </a:r>
            <a:br>
              <a:rPr lang="en-GB" sz="5400" dirty="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p:cNvSpPr>
            <a:spLocks noGrp="1"/>
          </p:cNvSpPr>
          <p:nvPr>
            <p:ph idx="1"/>
          </p:nvPr>
        </p:nvSpPr>
        <p:spPr>
          <a:xfrm>
            <a:off x="609599" y="2132856"/>
            <a:ext cx="8218591" cy="3240360"/>
          </a:xfrm>
          <a:solidFill>
            <a:schemeClr val="bg1"/>
          </a:solidFill>
        </p:spPr>
        <p:txBody>
          <a:bodyPr>
            <a:normAutofit fontScale="92500" lnSpcReduction="10000"/>
          </a:bodyPr>
          <a:lstStyle/>
          <a:p>
            <a:pPr>
              <a:lnSpc>
                <a:spcPct val="107000"/>
              </a:lnSpc>
              <a:spcBef>
                <a:spcPts val="600"/>
              </a:spcBef>
              <a:spcAft>
                <a:spcPts val="600"/>
              </a:spcAft>
            </a:pPr>
            <a:r>
              <a:rPr lang="en-GB" sz="2400" dirty="0">
                <a:latin typeface="Arial" panose="020B0604020202020204" pitchFamily="34" charset="0"/>
                <a:ea typeface="Calibri" panose="020F0502020204030204" pitchFamily="34" charset="0"/>
                <a:cs typeface="Arial" panose="020B0604020202020204" pitchFamily="34" charset="0"/>
              </a:rPr>
              <a:t>Department for education allows and </a:t>
            </a:r>
            <a:r>
              <a:rPr lang="en-GB" sz="2400" dirty="0">
                <a:effectLst/>
                <a:latin typeface="Arial" panose="020B0604020202020204" pitchFamily="34" charset="0"/>
                <a:ea typeface="Calibri" panose="020F0502020204030204" pitchFamily="34" charset="0"/>
                <a:cs typeface="Arial" panose="020B0604020202020204" pitchFamily="34" charset="0"/>
              </a:rPr>
              <a:t> extension from 5 years to 8 years</a:t>
            </a:r>
            <a:r>
              <a:rPr lang="en-GB" sz="2400" dirty="0">
                <a:latin typeface="Arial" panose="020B0604020202020204" pitchFamily="34" charset="0"/>
                <a:ea typeface="Calibri" panose="020F0502020204030204" pitchFamily="34" charset="0"/>
                <a:cs typeface="Arial" panose="020B0604020202020204" pitchFamily="34"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for the most recent s48 report </a:t>
            </a:r>
          </a:p>
          <a:p>
            <a:pPr>
              <a:lnSpc>
                <a:spcPct val="107000"/>
              </a:lnSpc>
              <a:spcBef>
                <a:spcPts val="600"/>
              </a:spcBef>
              <a:spcAft>
                <a:spcPts val="600"/>
              </a:spcAft>
            </a:pPr>
            <a:r>
              <a:rPr lang="en-GB" sz="2400" dirty="0">
                <a:effectLst/>
                <a:latin typeface="Arial" panose="020B0604020202020204" pitchFamily="34" charset="0"/>
                <a:ea typeface="Calibri" panose="020F0502020204030204" pitchFamily="34" charset="0"/>
                <a:cs typeface="Arial" panose="020B0604020202020204" pitchFamily="34" charset="0"/>
              </a:rPr>
              <a:t>5  working days’ notice instead of 1 day.</a:t>
            </a:r>
          </a:p>
          <a:p>
            <a:pPr>
              <a:lnSpc>
                <a:spcPct val="107000"/>
              </a:lnSpc>
              <a:spcBef>
                <a:spcPts val="600"/>
              </a:spcBef>
              <a:spcAft>
                <a:spcPts val="600"/>
              </a:spcAft>
            </a:pPr>
            <a:r>
              <a:rPr lang="en-GB" sz="2400" dirty="0">
                <a:effectLst/>
                <a:latin typeface="Arial" panose="020B0604020202020204" pitchFamily="34" charset="0"/>
                <a:ea typeface="Calibri" panose="020F0502020204030204" pitchFamily="34" charset="0"/>
                <a:cs typeface="Arial" panose="020B0604020202020204" pitchFamily="34" charset="0"/>
              </a:rPr>
              <a:t>All stakeholders have a greater voice </a:t>
            </a:r>
          </a:p>
          <a:p>
            <a:pPr>
              <a:lnSpc>
                <a:spcPct val="107000"/>
              </a:lnSpc>
              <a:spcBef>
                <a:spcPts val="600"/>
              </a:spcBef>
              <a:spcAft>
                <a:spcPts val="600"/>
              </a:spcAft>
            </a:pPr>
            <a:r>
              <a:rPr lang="en-GB" sz="2400" dirty="0">
                <a:effectLst/>
                <a:latin typeface="Arial" panose="020B0604020202020204" pitchFamily="34" charset="0"/>
                <a:ea typeface="Calibri" panose="020F0502020204030204" pitchFamily="34" charset="0"/>
                <a:cs typeface="Arial" panose="020B0604020202020204" pitchFamily="34" charset="0"/>
              </a:rPr>
              <a:t>We aim to clear the backlog by  2025</a:t>
            </a:r>
          </a:p>
          <a:p>
            <a:pPr>
              <a:lnSpc>
                <a:spcPct val="107000"/>
              </a:lnSpc>
              <a:spcBef>
                <a:spcPts val="600"/>
              </a:spcBef>
              <a:spcAft>
                <a:spcPts val="600"/>
              </a:spcAft>
            </a:pPr>
            <a:r>
              <a:rPr lang="en-GB" sz="2400" dirty="0">
                <a:effectLst/>
                <a:latin typeface="Arial" panose="020B0604020202020204" pitchFamily="34" charset="0"/>
                <a:ea typeface="Calibri" panose="020F0502020204030204" pitchFamily="34" charset="0"/>
                <a:cs typeface="Arial" panose="020B0604020202020204" pitchFamily="34" charset="0"/>
              </a:rPr>
              <a:t>We </a:t>
            </a:r>
            <a:r>
              <a:rPr lang="en-GB" sz="2400" dirty="0">
                <a:latin typeface="Arial" panose="020B0604020202020204" pitchFamily="34" charset="0"/>
                <a:ea typeface="Calibri" panose="020F0502020204030204" pitchFamily="34" charset="0"/>
                <a:cs typeface="Arial" panose="020B0604020202020204" pitchFamily="34" charset="0"/>
              </a:rPr>
              <a:t>are l</a:t>
            </a:r>
            <a:r>
              <a:rPr lang="en-GB" sz="2400" dirty="0">
                <a:effectLst/>
                <a:latin typeface="Arial" panose="020B0604020202020204" pitchFamily="34" charset="0"/>
                <a:ea typeface="Calibri" panose="020F0502020204030204" pitchFamily="34" charset="0"/>
                <a:cs typeface="Arial" panose="020B0604020202020204" pitchFamily="34" charset="0"/>
              </a:rPr>
              <a:t>etting all schools know the year  in which their inspections will hopefully  take place.</a:t>
            </a:r>
          </a:p>
          <a:p>
            <a:endParaRPr lang="en-GB" b="1" dirty="0"/>
          </a:p>
        </p:txBody>
      </p:sp>
      <p:pic>
        <p:nvPicPr>
          <p:cNvPr id="5" name="Picture 4">
            <a:extLst>
              <a:ext uri="{FF2B5EF4-FFF2-40B4-BE49-F238E27FC236}">
                <a16:creationId xmlns:a16="http://schemas.microsoft.com/office/drawing/2014/main" id="{5FA40E9C-A010-46B2-A30E-E865FB76FD36}"/>
              </a:ext>
            </a:extLst>
          </p:cNvPr>
          <p:cNvPicPr/>
          <p:nvPr/>
        </p:nvPicPr>
        <p:blipFill>
          <a:blip r:embed="rId3" r:link="rId4" cstate="print"/>
          <a:stretch>
            <a:fillRect/>
          </a:stretch>
        </p:blipFill>
        <p:spPr bwMode="auto">
          <a:xfrm>
            <a:off x="7740352" y="6093296"/>
            <a:ext cx="1106889" cy="504191"/>
          </a:xfrm>
          <a:prstGeom prst="rect">
            <a:avLst/>
          </a:prstGeom>
          <a:solidFill>
            <a:schemeClr val="bg1"/>
          </a:solid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2819" y="116632"/>
            <a:ext cx="7886700" cy="471586"/>
          </a:xfrm>
          <a:solidFill>
            <a:schemeClr val="bg1"/>
          </a:solidFill>
        </p:spPr>
        <p:txBody>
          <a:bodyPr>
            <a:noAutofit/>
          </a:bodyPr>
          <a:lstStyle/>
          <a:p>
            <a:r>
              <a:rPr lang="en-GB" sz="3000" b="1" dirty="0">
                <a:solidFill>
                  <a:srgbClr val="0070C0"/>
                </a:solidFill>
                <a:latin typeface="Arial" panose="020B0604020202020204" pitchFamily="34" charset="0"/>
                <a:cs typeface="Arial" panose="020B0604020202020204" pitchFamily="34" charset="0"/>
              </a:rPr>
              <a:t>The school’s voice -Pupil/Student/Staff Survey</a:t>
            </a:r>
          </a:p>
        </p:txBody>
      </p:sp>
      <p:sp>
        <p:nvSpPr>
          <p:cNvPr id="3" name="Content Placeholder 2"/>
          <p:cNvSpPr>
            <a:spLocks noGrp="1"/>
          </p:cNvSpPr>
          <p:nvPr>
            <p:ph idx="1"/>
          </p:nvPr>
        </p:nvSpPr>
        <p:spPr>
          <a:xfrm>
            <a:off x="107504" y="588218"/>
            <a:ext cx="8928992" cy="6153149"/>
          </a:xfrm>
          <a:solidFill>
            <a:schemeClr val="bg1"/>
          </a:solidFill>
        </p:spPr>
        <p:txBody>
          <a:bodyPr>
            <a:normAutofit/>
          </a:bodyPr>
          <a:lstStyle/>
          <a:p>
            <a:pPr marL="0" indent="0">
              <a:lnSpc>
                <a:spcPct val="110000"/>
              </a:lnSpc>
              <a:spcBef>
                <a:spcPts val="600"/>
              </a:spcBef>
              <a:spcAft>
                <a:spcPts val="600"/>
              </a:spcAft>
              <a:buNone/>
            </a:pPr>
            <a:r>
              <a:rPr lang="en-GB" sz="2600" b="1" dirty="0">
                <a:latin typeface="Calibri" panose="020F0502020204030204" pitchFamily="34" charset="0"/>
                <a:ea typeface="Calibri" panose="020F0502020204030204" pitchFamily="34" charset="0"/>
                <a:cs typeface="Times New Roman" panose="02020603050405020304" pitchFamily="18" charset="0"/>
              </a:rPr>
              <a:t>Now</a:t>
            </a:r>
          </a:p>
          <a:p>
            <a:pPr>
              <a:lnSpc>
                <a:spcPct val="110000"/>
              </a:lnSpc>
              <a:spcBef>
                <a:spcPts val="600"/>
              </a:spcBef>
              <a:spcAft>
                <a:spcPts val="600"/>
              </a:spcAft>
            </a:pPr>
            <a:r>
              <a:rPr lang="en-GB" sz="2600" dirty="0">
                <a:latin typeface="Calibri" panose="020F0502020204030204" pitchFamily="34" charset="0"/>
                <a:ea typeface="Calibri" panose="020F0502020204030204" pitchFamily="34" charset="0"/>
                <a:cs typeface="Times New Roman" panose="02020603050405020304" pitchFamily="18" charset="0"/>
              </a:rPr>
              <a:t>Surveying pupils/students/Staff electronically</a:t>
            </a:r>
          </a:p>
          <a:p>
            <a:pPr>
              <a:lnSpc>
                <a:spcPct val="110000"/>
              </a:lnSpc>
              <a:spcBef>
                <a:spcPts val="600"/>
              </a:spcBef>
              <a:spcAft>
                <a:spcPts val="600"/>
              </a:spcAft>
            </a:pPr>
            <a:r>
              <a:rPr lang="en-GB" sz="2600" dirty="0">
                <a:latin typeface="Calibri" panose="020F0502020204030204" pitchFamily="34" charset="0"/>
                <a:ea typeface="Calibri" panose="020F0502020204030204" pitchFamily="34" charset="0"/>
                <a:cs typeface="Times New Roman" panose="02020603050405020304" pitchFamily="18" charset="0"/>
              </a:rPr>
              <a:t>Surveying staff electronically </a:t>
            </a:r>
          </a:p>
          <a:p>
            <a:pPr>
              <a:lnSpc>
                <a:spcPct val="110000"/>
              </a:lnSpc>
              <a:spcBef>
                <a:spcPts val="600"/>
              </a:spcBef>
              <a:spcAft>
                <a:spcPts val="600"/>
              </a:spcAft>
            </a:pPr>
            <a:r>
              <a:rPr lang="en-GB" sz="2600" dirty="0">
                <a:latin typeface="Calibri" panose="020F0502020204030204" pitchFamily="34" charset="0"/>
                <a:ea typeface="Calibri" panose="020F0502020204030204" pitchFamily="34" charset="0"/>
                <a:cs typeface="Times New Roman" panose="02020603050405020304" pitchFamily="18" charset="0"/>
              </a:rPr>
              <a:t>Surveying parents  electronically</a:t>
            </a:r>
          </a:p>
          <a:p>
            <a:pPr marL="0" indent="0">
              <a:lnSpc>
                <a:spcPct val="110000"/>
              </a:lnSpc>
              <a:spcBef>
                <a:spcPts val="600"/>
              </a:spcBef>
              <a:spcAft>
                <a:spcPts val="600"/>
              </a:spcAft>
              <a:buNone/>
            </a:pPr>
            <a:r>
              <a:rPr lang="en-GB" sz="2600" b="1" dirty="0">
                <a:latin typeface="Calibri" panose="020F0502020204030204" pitchFamily="34" charset="0"/>
                <a:ea typeface="Calibri" panose="020F0502020204030204" pitchFamily="34" charset="0"/>
                <a:cs typeface="Times New Roman" panose="02020603050405020304" pitchFamily="18" charset="0"/>
              </a:rPr>
              <a:t>Pupil Survey</a:t>
            </a:r>
          </a:p>
          <a:p>
            <a:pPr>
              <a:lnSpc>
                <a:spcPct val="110000"/>
              </a:lnSpc>
              <a:spcBef>
                <a:spcPts val="600"/>
              </a:spcBef>
              <a:spcAft>
                <a:spcPts val="600"/>
              </a:spcAft>
            </a:pPr>
            <a:r>
              <a:rPr lang="en-GB" sz="2600" dirty="0">
                <a:effectLst/>
                <a:latin typeface="Calibri" panose="020F0502020204030204" pitchFamily="34" charset="0"/>
                <a:ea typeface="Calibri" panose="020F0502020204030204" pitchFamily="34" charset="0"/>
                <a:cs typeface="Times New Roman" panose="02020603050405020304" pitchFamily="18" charset="0"/>
              </a:rPr>
              <a:t>Primary level - Years 5-6. </a:t>
            </a:r>
          </a:p>
          <a:p>
            <a:pPr>
              <a:lnSpc>
                <a:spcPct val="110000"/>
              </a:lnSpc>
              <a:spcBef>
                <a:spcPts val="600"/>
              </a:spcBef>
              <a:spcAft>
                <a:spcPts val="600"/>
              </a:spcAft>
            </a:pPr>
            <a:r>
              <a:rPr lang="en-GB" sz="2600" dirty="0">
                <a:latin typeface="Calibri" panose="020F0502020204030204" pitchFamily="34" charset="0"/>
                <a:ea typeface="Calibri" panose="020F0502020204030204" pitchFamily="34" charset="0"/>
                <a:cs typeface="Times New Roman" panose="02020603050405020304" pitchFamily="18" charset="0"/>
              </a:rPr>
              <a:t>S</a:t>
            </a:r>
            <a:r>
              <a:rPr lang="en-GB" sz="2600" dirty="0">
                <a:effectLst/>
                <a:latin typeface="Calibri" panose="020F0502020204030204" pitchFamily="34" charset="0"/>
                <a:ea typeface="Calibri" panose="020F0502020204030204" pitchFamily="34" charset="0"/>
                <a:cs typeface="Times New Roman" panose="02020603050405020304" pitchFamily="18" charset="0"/>
              </a:rPr>
              <a:t>econdary level - Years 9-10.</a:t>
            </a:r>
            <a:endParaRPr lang="en-GB" sz="26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10000"/>
              </a:lnSpc>
              <a:spcBef>
                <a:spcPts val="600"/>
              </a:spcBef>
              <a:spcAft>
                <a:spcPts val="600"/>
              </a:spcAft>
              <a:buNone/>
            </a:pPr>
            <a:r>
              <a:rPr lang="en-GB" sz="2600" dirty="0">
                <a:effectLst/>
                <a:latin typeface="Calibri" panose="020F0502020204030204" pitchFamily="34" charset="0"/>
                <a:ea typeface="Calibri" panose="020F0502020204030204" pitchFamily="34" charset="0"/>
                <a:cs typeface="Times New Roman" panose="02020603050405020304" pitchFamily="18" charset="0"/>
              </a:rPr>
              <a:t> </a:t>
            </a:r>
            <a:r>
              <a:rPr lang="en-GB" sz="2600" b="1" dirty="0">
                <a:latin typeface="Calibri" panose="020F0502020204030204" pitchFamily="34" charset="0"/>
                <a:ea typeface="Calibri" panose="020F0502020204030204" pitchFamily="34" charset="0"/>
                <a:cs typeface="Times New Roman" panose="02020603050405020304" pitchFamily="18" charset="0"/>
              </a:rPr>
              <a:t>Q</a:t>
            </a:r>
            <a:r>
              <a:rPr lang="en-GB" sz="2600" b="1" dirty="0">
                <a:effectLst/>
                <a:latin typeface="Calibri" panose="020F0502020204030204" pitchFamily="34" charset="0"/>
                <a:ea typeface="Calibri" panose="020F0502020204030204" pitchFamily="34" charset="0"/>
                <a:cs typeface="Times New Roman" panose="02020603050405020304" pitchFamily="18" charset="0"/>
              </a:rPr>
              <a:t>uestions in  Handbook. Appendix 5 p. 70</a:t>
            </a:r>
          </a:p>
          <a:p>
            <a:pPr marL="0" indent="0">
              <a:lnSpc>
                <a:spcPct val="110000"/>
              </a:lnSpc>
              <a:spcBef>
                <a:spcPts val="600"/>
              </a:spcBef>
              <a:spcAft>
                <a:spcPts val="600"/>
              </a:spcAft>
              <a:buNone/>
            </a:pPr>
            <a:r>
              <a:rPr lang="en-GB" sz="2600" dirty="0">
                <a:effectLst/>
                <a:latin typeface="Calibri" panose="020F0502020204030204" pitchFamily="34" charset="0"/>
                <a:ea typeface="Calibri" panose="020F0502020204030204" pitchFamily="34" charset="0"/>
                <a:cs typeface="Times New Roman" panose="02020603050405020304" pitchFamily="18" charset="0"/>
              </a:rPr>
              <a:t>All schools should have received a hard copy of Handbook.</a:t>
            </a:r>
          </a:p>
          <a:p>
            <a:pPr marL="0" indent="0">
              <a:lnSpc>
                <a:spcPct val="110000"/>
              </a:lnSpc>
              <a:spcBef>
                <a:spcPts val="600"/>
              </a:spcBef>
              <a:spcAft>
                <a:spcPts val="600"/>
              </a:spcAft>
              <a:buNone/>
            </a:pPr>
            <a:r>
              <a:rPr lang="en-GB" sz="2600" dirty="0">
                <a:effectLst/>
                <a:latin typeface="Calibri" panose="020F0502020204030204" pitchFamily="34" charset="0"/>
                <a:ea typeface="Calibri" panose="020F0502020204030204" pitchFamily="34" charset="0"/>
                <a:cs typeface="Times New Roman" panose="02020603050405020304" pitchFamily="18" charset="0"/>
              </a:rPr>
              <a:t> The Handbook also </a:t>
            </a:r>
            <a:r>
              <a:rPr lang="en-GB" sz="2600" b="1" dirty="0">
                <a:effectLst/>
                <a:latin typeface="Calibri" panose="020F0502020204030204" pitchFamily="34" charset="0"/>
                <a:ea typeface="Calibri" panose="020F0502020204030204" pitchFamily="34" charset="0"/>
                <a:cs typeface="Times New Roman" panose="02020603050405020304" pitchFamily="18" charset="0"/>
              </a:rPr>
              <a:t>online at : </a:t>
            </a:r>
            <a:r>
              <a:rPr lang="en-GB" sz="2600" b="1" dirty="0" err="1">
                <a:latin typeface="Calibri" panose="020F0502020204030204" pitchFamily="34" charset="0"/>
                <a:ea typeface="Calibri" panose="020F0502020204030204" pitchFamily="34" charset="0"/>
                <a:cs typeface="Times New Roman" panose="02020603050405020304" pitchFamily="18" charset="0"/>
              </a:rPr>
              <a:t>p</a:t>
            </a:r>
            <a:r>
              <a:rPr lang="en-GB" sz="2600" b="1" dirty="0" err="1">
                <a:effectLst/>
                <a:latin typeface="Calibri" panose="020F0502020204030204" pitchFamily="34" charset="0"/>
                <a:ea typeface="Calibri" panose="020F0502020204030204" pitchFamily="34" charset="0"/>
                <a:cs typeface="Times New Roman" panose="02020603050405020304" pitchFamily="18" charset="0"/>
              </a:rPr>
              <a:t>ikuach.org.uk</a:t>
            </a:r>
            <a:endParaRPr lang="en-GB" sz="26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0000"/>
              </a:lnSpc>
            </a:pPr>
            <a:endParaRPr lang="en-GB" dirty="0"/>
          </a:p>
        </p:txBody>
      </p:sp>
      <p:pic>
        <p:nvPicPr>
          <p:cNvPr id="5" name="Picture 4">
            <a:extLst>
              <a:ext uri="{FF2B5EF4-FFF2-40B4-BE49-F238E27FC236}">
                <a16:creationId xmlns:a16="http://schemas.microsoft.com/office/drawing/2014/main" id="{C1F21936-2857-4690-92C4-9DEA396C3127}"/>
              </a:ext>
            </a:extLst>
          </p:cNvPr>
          <p:cNvPicPr/>
          <p:nvPr/>
        </p:nvPicPr>
        <p:blipFill>
          <a:blip r:embed="rId2" r:link="rId3" cstate="print"/>
          <a:stretch>
            <a:fillRect/>
          </a:stretch>
        </p:blipFill>
        <p:spPr bwMode="auto">
          <a:xfrm>
            <a:off x="7740352" y="6093296"/>
            <a:ext cx="1106889" cy="504191"/>
          </a:xfrm>
          <a:prstGeom prst="rect">
            <a:avLst/>
          </a:prstGeom>
          <a:solidFill>
            <a:schemeClr val="bg1"/>
          </a:solid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F940D42-F340-B8C9-030F-EDA8059D9949}"/>
              </a:ext>
            </a:extLst>
          </p:cNvPr>
          <p:cNvSpPr txBox="1"/>
          <p:nvPr/>
        </p:nvSpPr>
        <p:spPr>
          <a:xfrm>
            <a:off x="345886" y="1340768"/>
            <a:ext cx="8258562" cy="1477328"/>
          </a:xfrm>
          <a:prstGeom prst="rect">
            <a:avLst/>
          </a:prstGeom>
          <a:noFill/>
        </p:spPr>
        <p:txBody>
          <a:bodyPr wrap="square" rtlCol="0">
            <a:spAutoFit/>
          </a:bodyPr>
          <a:lstStyle/>
          <a:p>
            <a:r>
              <a:rPr lang="en-US" sz="1800" b="1" dirty="0">
                <a:latin typeface="Arial" panose="020B0604020202020204" pitchFamily="34" charset="0"/>
                <a:cs typeface="Arial" panose="020B0604020202020204" pitchFamily="34" charset="0"/>
              </a:rPr>
              <a:t>Ask your SLT  what it looks like, bringing JP&amp;SD into the classroom  learning?</a:t>
            </a:r>
          </a:p>
          <a:p>
            <a:endParaRPr lang="en-US" dirty="0"/>
          </a:p>
          <a:p>
            <a:endParaRPr lang="en-US" dirty="0"/>
          </a:p>
          <a:p>
            <a:r>
              <a:rPr lang="en-US" dirty="0">
                <a:latin typeface="Arial" panose="020B0604020202020204" pitchFamily="34" charset="0"/>
                <a:cs typeface="Arial" panose="020B0604020202020204" pitchFamily="34" charset="0"/>
              </a:rPr>
              <a:t>Any Q’s</a:t>
            </a:r>
          </a:p>
        </p:txBody>
      </p:sp>
    </p:spTree>
    <p:extLst>
      <p:ext uri="{BB962C8B-B14F-4D97-AF65-F5344CB8AC3E}">
        <p14:creationId xmlns:p14="http://schemas.microsoft.com/office/powerpoint/2010/main" val="34760273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DF360-7CC7-4AC5-8026-3FEC10515A2E}"/>
              </a:ext>
            </a:extLst>
          </p:cNvPr>
          <p:cNvSpPr>
            <a:spLocks noGrp="1"/>
          </p:cNvSpPr>
          <p:nvPr>
            <p:ph type="title"/>
          </p:nvPr>
        </p:nvSpPr>
        <p:spPr>
          <a:xfrm>
            <a:off x="539553" y="609600"/>
            <a:ext cx="7975798" cy="1320800"/>
          </a:xfrm>
          <a:solidFill>
            <a:schemeClr val="bg1"/>
          </a:solidFill>
        </p:spPr>
        <p:txBody>
          <a:bodyPr/>
          <a:lstStyle/>
          <a:p>
            <a:r>
              <a:rPr lang="en-GB" dirty="0">
                <a:latin typeface="Arial" panose="020B0604020202020204" pitchFamily="34" charset="0"/>
                <a:cs typeface="Arial" panose="020B0604020202020204" pitchFamily="34" charset="0"/>
              </a:rPr>
              <a:t>Equality</a:t>
            </a:r>
            <a:r>
              <a:rPr lang="en-GB" dirty="0"/>
              <a:t> of provision</a:t>
            </a:r>
          </a:p>
        </p:txBody>
      </p:sp>
      <p:sp>
        <p:nvSpPr>
          <p:cNvPr id="3" name="Content Placeholder 2">
            <a:extLst>
              <a:ext uri="{FF2B5EF4-FFF2-40B4-BE49-F238E27FC236}">
                <a16:creationId xmlns:a16="http://schemas.microsoft.com/office/drawing/2014/main" id="{C081CA30-50B1-4220-8EDE-3BE34E6E5D98}"/>
              </a:ext>
            </a:extLst>
          </p:cNvPr>
          <p:cNvSpPr>
            <a:spLocks noGrp="1"/>
          </p:cNvSpPr>
          <p:nvPr>
            <p:ph idx="1"/>
          </p:nvPr>
        </p:nvSpPr>
        <p:spPr>
          <a:xfrm>
            <a:off x="539552" y="1484784"/>
            <a:ext cx="7975798" cy="4692179"/>
          </a:xfrm>
          <a:solidFill>
            <a:schemeClr val="bg1"/>
          </a:solidFill>
        </p:spPr>
        <p:txBody>
          <a:bodyPr>
            <a:normAutofit/>
          </a:bodyPr>
          <a:lstStyle/>
          <a:p>
            <a:pPr marL="0" indent="0" algn="l">
              <a:buNone/>
            </a:pPr>
            <a:r>
              <a:rPr lang="en-GB" sz="2400" b="0" i="0" u="none" strike="noStrike" baseline="0" dirty="0">
                <a:latin typeface="Arial" panose="020B0604020202020204" pitchFamily="34" charset="0"/>
                <a:cs typeface="Arial" panose="020B0604020202020204" pitchFamily="34" charset="0"/>
              </a:rPr>
              <a:t>In making judgements, inspectors will consider whether the school’s provision for Jewish education is equally meaningful for both boys and girls. This does not mean that inspectors will always expect to see the same curriculum content for both male and female pupils, but in cases where the content does differ, the quality of Jewish education provided should be the same.</a:t>
            </a:r>
          </a:p>
          <a:p>
            <a:pPr algn="l"/>
            <a:endParaRPr lang="en-GB" sz="1900" b="0" i="0" u="none" strike="noStrike" baseline="0" dirty="0">
              <a:latin typeface="Arial" panose="020B0604020202020204" pitchFamily="34" charset="0"/>
              <a:cs typeface="Arial" panose="020B0604020202020204" pitchFamily="34" charset="0"/>
            </a:endParaRPr>
          </a:p>
          <a:p>
            <a:pPr algn="l"/>
            <a:endParaRPr lang="en-GB"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A09DBECA-138A-41DD-81B8-4CFD67245F92}"/>
              </a:ext>
            </a:extLst>
          </p:cNvPr>
          <p:cNvPicPr/>
          <p:nvPr/>
        </p:nvPicPr>
        <p:blipFill>
          <a:blip r:embed="rId2" r:link="rId3" cstate="print"/>
          <a:stretch>
            <a:fillRect/>
          </a:stretch>
        </p:blipFill>
        <p:spPr bwMode="auto">
          <a:xfrm>
            <a:off x="7740352" y="6093296"/>
            <a:ext cx="1106889" cy="504191"/>
          </a:xfrm>
          <a:prstGeom prst="rect">
            <a:avLst/>
          </a:prstGeom>
          <a:solidFill>
            <a:schemeClr val="bg1"/>
          </a:solidFill>
        </p:spPr>
      </p:pic>
    </p:spTree>
    <p:extLst>
      <p:ext uri="{BB962C8B-B14F-4D97-AF65-F5344CB8AC3E}">
        <p14:creationId xmlns:p14="http://schemas.microsoft.com/office/powerpoint/2010/main" val="42030893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9BB2-3D87-4C08-97C8-83347026597E}"/>
              </a:ext>
            </a:extLst>
          </p:cNvPr>
          <p:cNvSpPr>
            <a:spLocks noGrp="1"/>
          </p:cNvSpPr>
          <p:nvPr>
            <p:ph type="title"/>
          </p:nvPr>
        </p:nvSpPr>
        <p:spPr>
          <a:xfrm>
            <a:off x="462040" y="160295"/>
            <a:ext cx="8385201" cy="1320800"/>
          </a:xfrm>
          <a:solidFill>
            <a:schemeClr val="bg1"/>
          </a:solidFill>
        </p:spPr>
        <p:txBody>
          <a:bodyPr>
            <a:normAutofit fontScale="90000"/>
          </a:bodyPr>
          <a:lstStyle/>
          <a:p>
            <a:r>
              <a:rPr lang="en-GB" sz="5400" b="1" i="0" u="none" strike="noStrike" baseline="0" dirty="0">
                <a:latin typeface="Effra-Bold"/>
              </a:rPr>
              <a:t>Key Area 1: The Quality of Jewish Education</a:t>
            </a:r>
            <a:endParaRPr lang="en-GB" dirty="0"/>
          </a:p>
        </p:txBody>
      </p:sp>
      <p:pic>
        <p:nvPicPr>
          <p:cNvPr id="7" name="Content Placeholder 6" descr="A group of people sitting at a desk&#10;&#10;Description automatically generated">
            <a:extLst>
              <a:ext uri="{FF2B5EF4-FFF2-40B4-BE49-F238E27FC236}">
                <a16:creationId xmlns:a16="http://schemas.microsoft.com/office/drawing/2014/main" id="{DEF3708D-CE3D-4AA5-8E15-55D134C0612A}"/>
              </a:ext>
            </a:extLst>
          </p:cNvPr>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457201" y="4581128"/>
            <a:ext cx="3178696" cy="2110607"/>
          </a:xfrm>
          <a:prstGeom prst="rect">
            <a:avLst/>
          </a:prstGeom>
        </p:spPr>
      </p:pic>
      <p:sp>
        <p:nvSpPr>
          <p:cNvPr id="6" name="Content Placeholder 5">
            <a:extLst>
              <a:ext uri="{FF2B5EF4-FFF2-40B4-BE49-F238E27FC236}">
                <a16:creationId xmlns:a16="http://schemas.microsoft.com/office/drawing/2014/main" id="{B16FB4A0-E5AB-4F69-9CDC-BEB884E2E749}"/>
              </a:ext>
            </a:extLst>
          </p:cNvPr>
          <p:cNvSpPr>
            <a:spLocks noGrp="1"/>
          </p:cNvSpPr>
          <p:nvPr>
            <p:ph sz="quarter" idx="4"/>
          </p:nvPr>
        </p:nvSpPr>
        <p:spPr>
          <a:xfrm>
            <a:off x="4283968" y="1766411"/>
            <a:ext cx="4563273" cy="4423252"/>
          </a:xfrm>
          <a:solidFill>
            <a:schemeClr val="bg1"/>
          </a:solidFill>
        </p:spPr>
        <p:txBody>
          <a:bodyPr>
            <a:normAutofit lnSpcReduction="10000"/>
          </a:bodyPr>
          <a:lstStyle/>
          <a:p>
            <a:r>
              <a:rPr lang="en-GB" sz="2400" b="0" i="0" u="none" strike="noStrike" baseline="0" dirty="0"/>
              <a:t> the way the Jewish curriculum is taught and assessed to support pupils to build their Jewish knowledge, and to apply that knowledge as skills </a:t>
            </a:r>
            <a:r>
              <a:rPr lang="en-GB" sz="2400" b="0" i="1" u="none" strike="noStrike" baseline="0" dirty="0"/>
              <a:t>(</a:t>
            </a:r>
            <a:r>
              <a:rPr lang="en-GB" sz="2400" b="1" i="1" u="none" strike="noStrike" baseline="0" dirty="0">
                <a:solidFill>
                  <a:srgbClr val="7030A0"/>
                </a:solidFill>
              </a:rPr>
              <a:t>implementation)</a:t>
            </a:r>
          </a:p>
          <a:p>
            <a:pPr algn="l"/>
            <a:endParaRPr lang="en-GB" sz="2400" b="1" i="1" u="none" strike="noStrike" baseline="0" dirty="0">
              <a:solidFill>
                <a:srgbClr val="7030A0"/>
              </a:solidFill>
            </a:endParaRPr>
          </a:p>
          <a:p>
            <a:pPr algn="l"/>
            <a:r>
              <a:rPr lang="en-GB" sz="2400" b="0" i="0" u="none" strike="noStrike" baseline="0" dirty="0"/>
              <a:t> the outcomes that pupils achieve over time as a result of the Jewish education they have received </a:t>
            </a:r>
            <a:r>
              <a:rPr lang="en-GB" sz="2400" b="1" i="1" u="none" strike="noStrike" baseline="0" dirty="0">
                <a:solidFill>
                  <a:srgbClr val="7030A0"/>
                </a:solidFill>
              </a:rPr>
              <a:t>(impact)</a:t>
            </a:r>
            <a:r>
              <a:rPr lang="en-GB" sz="2400" b="1" i="0" u="none" strike="noStrike" baseline="0" dirty="0">
                <a:solidFill>
                  <a:srgbClr val="7030A0"/>
                </a:solidFill>
              </a:rPr>
              <a:t>.</a:t>
            </a:r>
            <a:endParaRPr lang="en-GB" sz="2400" b="1" dirty="0">
              <a:solidFill>
                <a:srgbClr val="7030A0"/>
              </a:solidFill>
            </a:endParaRPr>
          </a:p>
        </p:txBody>
      </p:sp>
      <p:sp>
        <p:nvSpPr>
          <p:cNvPr id="9" name="TextBox 8">
            <a:extLst>
              <a:ext uri="{FF2B5EF4-FFF2-40B4-BE49-F238E27FC236}">
                <a16:creationId xmlns:a16="http://schemas.microsoft.com/office/drawing/2014/main" id="{1BCD97C8-A9A5-402A-B3CA-6E88C1F9E91B}"/>
              </a:ext>
            </a:extLst>
          </p:cNvPr>
          <p:cNvSpPr txBox="1"/>
          <p:nvPr/>
        </p:nvSpPr>
        <p:spPr>
          <a:xfrm>
            <a:off x="457200" y="1766411"/>
            <a:ext cx="3826768" cy="2308324"/>
          </a:xfrm>
          <a:prstGeom prst="rect">
            <a:avLst/>
          </a:prstGeom>
          <a:noFill/>
        </p:spPr>
        <p:txBody>
          <a:bodyPr wrap="square">
            <a:spAutoFit/>
          </a:bodyPr>
          <a:lstStyle/>
          <a:p>
            <a:pPr algn="l"/>
            <a:r>
              <a:rPr lang="en-GB" sz="2400" b="1" i="0" u="none" strike="noStrike" baseline="0" dirty="0">
                <a:solidFill>
                  <a:srgbClr val="7030A0"/>
                </a:solidFill>
                <a:latin typeface="Effra-Regular"/>
              </a:rPr>
              <a:t>Inspectors consider</a:t>
            </a:r>
          </a:p>
          <a:p>
            <a:pPr marL="342900" indent="-342900" algn="l">
              <a:buClr>
                <a:schemeClr val="accent1"/>
              </a:buClr>
              <a:buFont typeface="System Font Regular"/>
              <a:buChar char="►"/>
            </a:pPr>
            <a:r>
              <a:rPr lang="en-GB" sz="2400" b="0" i="0" u="none" strike="noStrike" baseline="0" dirty="0">
                <a:latin typeface="SymbolMT"/>
              </a:rPr>
              <a:t> </a:t>
            </a:r>
            <a:r>
              <a:rPr lang="en-GB" sz="2400" b="0" i="0" u="none" strike="noStrike" baseline="0" dirty="0">
                <a:latin typeface="Effra-Regular"/>
              </a:rPr>
              <a:t>the extent to which the school’s Jewish curriculum sets out the knowledge and skills that pupils will gain at each stage </a:t>
            </a:r>
            <a:r>
              <a:rPr lang="en-GB" sz="2400" b="1" i="1" u="none" strike="noStrike" baseline="0" dirty="0">
                <a:solidFill>
                  <a:srgbClr val="7030A0"/>
                </a:solidFill>
                <a:latin typeface="Effra-Italic"/>
              </a:rPr>
              <a:t>(intent)</a:t>
            </a:r>
          </a:p>
        </p:txBody>
      </p:sp>
      <p:pic>
        <p:nvPicPr>
          <p:cNvPr id="11" name="Picture 10">
            <a:extLst>
              <a:ext uri="{FF2B5EF4-FFF2-40B4-BE49-F238E27FC236}">
                <a16:creationId xmlns:a16="http://schemas.microsoft.com/office/drawing/2014/main" id="{0D88F4BC-1134-4076-9208-C76B8C7FEF6F}"/>
              </a:ext>
            </a:extLst>
          </p:cNvPr>
          <p:cNvPicPr/>
          <p:nvPr/>
        </p:nvPicPr>
        <p:blipFill>
          <a:blip r:embed="rId3" r:link="rId4" cstate="print"/>
          <a:stretch>
            <a:fillRect/>
          </a:stretch>
        </p:blipFill>
        <p:spPr bwMode="auto">
          <a:xfrm>
            <a:off x="7740352" y="6093296"/>
            <a:ext cx="1106889" cy="504191"/>
          </a:xfrm>
          <a:prstGeom prst="rect">
            <a:avLst/>
          </a:prstGeom>
          <a:solidFill>
            <a:schemeClr val="bg1"/>
          </a:solidFill>
        </p:spPr>
      </p:pic>
    </p:spTree>
    <p:extLst>
      <p:ext uri="{BB962C8B-B14F-4D97-AF65-F5344CB8AC3E}">
        <p14:creationId xmlns:p14="http://schemas.microsoft.com/office/powerpoint/2010/main" val="27700142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86D4A-3F74-48AF-8E75-4004E10CD047}"/>
              </a:ext>
            </a:extLst>
          </p:cNvPr>
          <p:cNvSpPr>
            <a:spLocks noGrp="1"/>
          </p:cNvSpPr>
          <p:nvPr>
            <p:ph type="title"/>
          </p:nvPr>
        </p:nvSpPr>
        <p:spPr>
          <a:xfrm>
            <a:off x="179512" y="116634"/>
            <a:ext cx="8784976" cy="1574056"/>
          </a:xfrm>
          <a:solidFill>
            <a:schemeClr val="bg1"/>
          </a:solidFill>
        </p:spPr>
        <p:txBody>
          <a:bodyPr>
            <a:noAutofit/>
          </a:bodyPr>
          <a:lstStyle/>
          <a:p>
            <a:pPr algn="ctr"/>
            <a:r>
              <a:rPr lang="en-GB" sz="3300" b="1" dirty="0">
                <a:latin typeface="Arial" panose="020B0604020202020204" pitchFamily="34" charset="0"/>
                <a:cs typeface="Arial" panose="020B0604020202020204" pitchFamily="34" charset="0"/>
              </a:rPr>
              <a:t>Examples of Grade Criteria for Quality of Jewish Education through Curriculum</a:t>
            </a:r>
          </a:p>
        </p:txBody>
      </p:sp>
      <p:sp>
        <p:nvSpPr>
          <p:cNvPr id="3" name="Content Placeholder 2">
            <a:extLst>
              <a:ext uri="{FF2B5EF4-FFF2-40B4-BE49-F238E27FC236}">
                <a16:creationId xmlns:a16="http://schemas.microsoft.com/office/drawing/2014/main" id="{067DE50B-EEF0-4385-8E1E-CFA6381348C6}"/>
              </a:ext>
            </a:extLst>
          </p:cNvPr>
          <p:cNvSpPr>
            <a:spLocks noGrp="1"/>
          </p:cNvSpPr>
          <p:nvPr>
            <p:ph sz="half" idx="1"/>
          </p:nvPr>
        </p:nvSpPr>
        <p:spPr>
          <a:xfrm>
            <a:off x="179512" y="1404488"/>
            <a:ext cx="4968552" cy="5163365"/>
          </a:xfrm>
        </p:spPr>
        <p:txBody>
          <a:bodyPr>
            <a:noAutofit/>
          </a:bodyPr>
          <a:lstStyle/>
          <a:p>
            <a:pPr marL="0" indent="0">
              <a:buNone/>
            </a:pPr>
            <a:r>
              <a:rPr lang="en-GB" sz="2000" b="1" dirty="0">
                <a:solidFill>
                  <a:srgbClr val="7030A0"/>
                </a:solidFill>
                <a:latin typeface="Effra-Regular"/>
              </a:rPr>
              <a:t>Intent  (Good)</a:t>
            </a:r>
          </a:p>
          <a:p>
            <a:pPr marL="0" indent="0" algn="just">
              <a:buNone/>
            </a:pPr>
            <a:r>
              <a:rPr lang="en-GB" sz="2000" b="0" i="0" u="none" strike="noStrike" baseline="0" dirty="0">
                <a:latin typeface="Effra-Regular"/>
              </a:rPr>
              <a:t>The Jewish curriculum encourages well-organised, imaginative and effective opportunities for learning through a broad range of experiences which contribute well to the pupils’ Jewish knowledge, skills, spiritual development and well-being.</a:t>
            </a:r>
          </a:p>
          <a:p>
            <a:pPr marL="0" indent="0">
              <a:buNone/>
            </a:pPr>
            <a:r>
              <a:rPr lang="en-GB" sz="2000" b="1" dirty="0">
                <a:solidFill>
                  <a:srgbClr val="7030A0"/>
                </a:solidFill>
                <a:latin typeface="Effra-Regular"/>
              </a:rPr>
              <a:t>I</a:t>
            </a:r>
            <a:r>
              <a:rPr lang="en-GB" sz="2000" b="1" u="none" strike="noStrike" baseline="0" dirty="0">
                <a:solidFill>
                  <a:srgbClr val="7030A0"/>
                </a:solidFill>
                <a:latin typeface="Effra-Regular"/>
              </a:rPr>
              <a:t>mplementation (Good)</a:t>
            </a:r>
          </a:p>
          <a:p>
            <a:pPr marL="0" indent="0" algn="just">
              <a:buNone/>
            </a:pPr>
            <a:r>
              <a:rPr lang="en-GB" sz="2000" b="0" i="0" u="none" strike="noStrike" baseline="0" dirty="0">
                <a:latin typeface="Effra-Regular"/>
              </a:rPr>
              <a:t>Teachers create a positive environment that allows pupils to focus on their Jewish learning in an atmosphere of respect and inclusion, irrespective of their background, gender, religiosity and culture .This promotes among pupils a positive attitude towards Jewish education and learning.</a:t>
            </a:r>
          </a:p>
          <a:p>
            <a:pPr marL="0" indent="0" algn="l">
              <a:buNone/>
            </a:pPr>
            <a:endParaRPr lang="en-GB" sz="2000" b="0" i="0" u="none" strike="noStrike" baseline="0" dirty="0">
              <a:latin typeface="Effra-Regular"/>
            </a:endParaRPr>
          </a:p>
        </p:txBody>
      </p:sp>
      <p:sp>
        <p:nvSpPr>
          <p:cNvPr id="4" name="Content Placeholder 3">
            <a:extLst>
              <a:ext uri="{FF2B5EF4-FFF2-40B4-BE49-F238E27FC236}">
                <a16:creationId xmlns:a16="http://schemas.microsoft.com/office/drawing/2014/main" id="{8E512CF0-321A-4EC8-8374-80122FDD612D}"/>
              </a:ext>
            </a:extLst>
          </p:cNvPr>
          <p:cNvSpPr>
            <a:spLocks noGrp="1"/>
          </p:cNvSpPr>
          <p:nvPr>
            <p:ph sz="half" idx="2"/>
          </p:nvPr>
        </p:nvSpPr>
        <p:spPr>
          <a:xfrm>
            <a:off x="5724128" y="1466840"/>
            <a:ext cx="3240360" cy="4626456"/>
          </a:xfrm>
          <a:solidFill>
            <a:schemeClr val="bg1"/>
          </a:solidFill>
        </p:spPr>
        <p:txBody>
          <a:bodyPr>
            <a:normAutofit/>
          </a:bodyPr>
          <a:lstStyle/>
          <a:p>
            <a:pPr marL="0" indent="0">
              <a:buNone/>
            </a:pPr>
            <a:r>
              <a:rPr lang="en-GB" sz="2000" b="1" dirty="0">
                <a:solidFill>
                  <a:srgbClr val="7030A0"/>
                </a:solidFill>
                <a:latin typeface="Effra-Regular"/>
              </a:rPr>
              <a:t>Impact (Good)</a:t>
            </a:r>
          </a:p>
          <a:p>
            <a:pPr marL="0" indent="0" algn="just">
              <a:buNone/>
            </a:pPr>
            <a:r>
              <a:rPr lang="en-GB" sz="2000" b="0" i="0" u="none" strike="noStrike" baseline="0" dirty="0">
                <a:latin typeface="Effra-Regular"/>
              </a:rPr>
              <a:t>Pupils develop some of the following skills in Jewish Studies/ Education: enquiry, analysis, interpretation, evaluation, reflection and curiosity.</a:t>
            </a:r>
            <a:endParaRPr lang="en-GB" sz="2000" dirty="0"/>
          </a:p>
        </p:txBody>
      </p:sp>
      <p:pic>
        <p:nvPicPr>
          <p:cNvPr id="6" name="Picture 5">
            <a:extLst>
              <a:ext uri="{FF2B5EF4-FFF2-40B4-BE49-F238E27FC236}">
                <a16:creationId xmlns:a16="http://schemas.microsoft.com/office/drawing/2014/main" id="{CBFE1BF1-0A54-4597-BED5-B54FC5708E11}"/>
              </a:ext>
            </a:extLst>
          </p:cNvPr>
          <p:cNvPicPr/>
          <p:nvPr/>
        </p:nvPicPr>
        <p:blipFill>
          <a:blip r:embed="rId3" r:link="rId4" cstate="print"/>
          <a:stretch>
            <a:fillRect/>
          </a:stretch>
        </p:blipFill>
        <p:spPr bwMode="auto">
          <a:xfrm>
            <a:off x="7740352" y="6093296"/>
            <a:ext cx="1106889" cy="504191"/>
          </a:xfrm>
          <a:prstGeom prst="rect">
            <a:avLst/>
          </a:prstGeom>
          <a:solidFill>
            <a:schemeClr val="bg1"/>
          </a:solidFill>
        </p:spPr>
      </p:pic>
    </p:spTree>
    <p:extLst>
      <p:ext uri="{BB962C8B-B14F-4D97-AF65-F5344CB8AC3E}">
        <p14:creationId xmlns:p14="http://schemas.microsoft.com/office/powerpoint/2010/main" val="35059935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759" y="116632"/>
            <a:ext cx="8218591" cy="792089"/>
          </a:xfrm>
        </p:spPr>
        <p:txBody>
          <a:bodyPr>
            <a:normAutofit/>
          </a:bodyPr>
          <a:lstStyle/>
          <a:p>
            <a:r>
              <a:rPr lang="en-GB" b="1" dirty="0">
                <a:latin typeface="+mn-lt"/>
              </a:rPr>
              <a:t>The most significant change</a:t>
            </a:r>
          </a:p>
        </p:txBody>
      </p:sp>
      <p:sp>
        <p:nvSpPr>
          <p:cNvPr id="3" name="Content Placeholder 2"/>
          <p:cNvSpPr>
            <a:spLocks noGrp="1"/>
          </p:cNvSpPr>
          <p:nvPr>
            <p:ph idx="1"/>
          </p:nvPr>
        </p:nvSpPr>
        <p:spPr>
          <a:xfrm>
            <a:off x="296759" y="908722"/>
            <a:ext cx="8739737" cy="5688765"/>
          </a:xfrm>
          <a:solidFill>
            <a:schemeClr val="bg1"/>
          </a:solidFill>
        </p:spPr>
        <p:txBody>
          <a:bodyPr>
            <a:normAutofit fontScale="55000" lnSpcReduction="20000"/>
          </a:bodyPr>
          <a:lstStyle/>
          <a:p>
            <a:pPr marL="0" indent="0">
              <a:buNone/>
            </a:pPr>
            <a:r>
              <a:rPr lang="en-GB" sz="4400" b="1" dirty="0">
                <a:solidFill>
                  <a:srgbClr val="7030A0"/>
                </a:solidFill>
                <a:effectLst/>
                <a:latin typeface="Arial" panose="020B0604020202020204" pitchFamily="34" charset="0"/>
                <a:ea typeface="Calibri" panose="020F0502020204030204" pitchFamily="34" charset="0"/>
                <a:cs typeface="Arial" panose="020B0604020202020204" pitchFamily="34" charset="0"/>
              </a:rPr>
              <a:t>Jewish Personal and Spiritual development</a:t>
            </a:r>
          </a:p>
          <a:p>
            <a:pPr marL="0" indent="0">
              <a:buNone/>
            </a:pPr>
            <a:endParaRPr lang="en-GB" sz="3800" dirty="0">
              <a:latin typeface="Arial" panose="020B0604020202020204" pitchFamily="34" charset="0"/>
              <a:ea typeface="Calibri" panose="020F0502020204030204" pitchFamily="34" charset="0"/>
              <a:cs typeface="Arial" panose="020B0604020202020204" pitchFamily="34" charset="0"/>
            </a:endParaRPr>
          </a:p>
          <a:p>
            <a:pPr marL="0" indent="0">
              <a:buNone/>
            </a:pPr>
            <a:r>
              <a:rPr lang="en-GB" sz="3800" dirty="0">
                <a:effectLst/>
                <a:latin typeface="Arial" panose="020B0604020202020204" pitchFamily="34" charset="0"/>
                <a:ea typeface="Calibri" panose="020F0502020204030204" pitchFamily="34" charset="0"/>
                <a:cs typeface="Arial" panose="020B0604020202020204" pitchFamily="34" charset="0"/>
              </a:rPr>
              <a:t>Pikuach is shifting its focus from inspecting the acquisition of Jewish knowledge to the impact Jewish learning makes on young Jewish lives. Pikauch believes that our children need to find an emotional connection to their learning and recognise its personal relevance. If not everything they learn will remain detached from their lives.</a:t>
            </a:r>
            <a:endParaRPr lang="en-GB" sz="3800" i="1" dirty="0">
              <a:effectLst/>
              <a:latin typeface="Arial" panose="020B0604020202020204" pitchFamily="34" charset="0"/>
              <a:ea typeface="Calibri" panose="020F0502020204030204" pitchFamily="34" charset="0"/>
              <a:cs typeface="Arial" panose="020B0604020202020204" pitchFamily="34" charset="0"/>
            </a:endParaRPr>
          </a:p>
          <a:p>
            <a:pPr marL="0" indent="0">
              <a:lnSpc>
                <a:spcPct val="107000"/>
              </a:lnSpc>
              <a:spcAft>
                <a:spcPts val="800"/>
              </a:spcAft>
              <a:buNone/>
            </a:pPr>
            <a:r>
              <a:rPr lang="en-GB" sz="3800" b="1" dirty="0">
                <a:solidFill>
                  <a:srgbClr val="7030A0"/>
                </a:solidFill>
                <a:effectLst/>
                <a:latin typeface="Arial" panose="020B0604020202020204" pitchFamily="34" charset="0"/>
                <a:ea typeface="Calibri" panose="020F0502020204030204" pitchFamily="34" charset="0"/>
                <a:cs typeface="Arial" panose="020B0604020202020204" pitchFamily="34" charset="0"/>
              </a:rPr>
              <a:t>This doesn’t mean we will not be inspecting Jewish knowledge and practice. </a:t>
            </a:r>
          </a:p>
          <a:p>
            <a:pPr marL="0" indent="0">
              <a:lnSpc>
                <a:spcPct val="107000"/>
              </a:lnSpc>
              <a:spcAft>
                <a:spcPts val="800"/>
              </a:spcAft>
              <a:buNone/>
            </a:pPr>
            <a:r>
              <a:rPr lang="en-GB" sz="3800" dirty="0">
                <a:latin typeface="Arial" panose="020B0604020202020204" pitchFamily="34" charset="0"/>
                <a:cs typeface="Arial" panose="020B0604020202020204" pitchFamily="34" charset="0"/>
              </a:rPr>
              <a:t>We regard  the inspection process, as a partnership between Pikuach and Jewish schools, working together to provide a rich and meaningful educational experience for future Jewish generations. </a:t>
            </a:r>
          </a:p>
          <a:p>
            <a:pPr marL="0" indent="0">
              <a:lnSpc>
                <a:spcPct val="107000"/>
              </a:lnSpc>
              <a:spcAft>
                <a:spcPts val="800"/>
              </a:spcAft>
              <a:buNone/>
            </a:pPr>
            <a:r>
              <a:rPr lang="en-GB" sz="3800" dirty="0">
                <a:latin typeface="Arial" panose="020B0604020202020204" pitchFamily="34" charset="0"/>
                <a:cs typeface="Arial" panose="020B0604020202020204" pitchFamily="34" charset="0"/>
              </a:rPr>
              <a:t>In order to nurture these generations, it is hoped that this new handbook will help us to measure how far and effectively a Jewish school promotes the twin purposes of ‘</a:t>
            </a:r>
            <a:r>
              <a:rPr lang="en-GB" sz="3800" b="1" dirty="0">
                <a:latin typeface="Arial" panose="020B0604020202020204" pitchFamily="34" charset="0"/>
                <a:cs typeface="Arial" panose="020B0604020202020204" pitchFamily="34" charset="0"/>
              </a:rPr>
              <a:t>to be</a:t>
            </a:r>
            <a:r>
              <a:rPr lang="en-GB" sz="3800" dirty="0">
                <a:latin typeface="Arial" panose="020B0604020202020204" pitchFamily="34" charset="0"/>
                <a:cs typeface="Arial" panose="020B0604020202020204" pitchFamily="34" charset="0"/>
              </a:rPr>
              <a:t>, as well as </a:t>
            </a:r>
            <a:r>
              <a:rPr lang="en-GB" sz="3800" b="1" dirty="0">
                <a:latin typeface="Arial" panose="020B0604020202020204" pitchFamily="34" charset="0"/>
                <a:cs typeface="Arial" panose="020B0604020202020204" pitchFamily="34" charset="0"/>
              </a:rPr>
              <a:t>to know</a:t>
            </a:r>
            <a:r>
              <a:rPr lang="en-GB" sz="3800" dirty="0">
                <a:latin typeface="Arial" panose="020B0604020202020204" pitchFamily="34" charset="0"/>
                <a:cs typeface="Arial" panose="020B0604020202020204" pitchFamily="34" charset="0"/>
              </a:rPr>
              <a:t>’ – </a:t>
            </a:r>
            <a:r>
              <a:rPr lang="en-GB" sz="3800" b="1" dirty="0">
                <a:latin typeface="Arial" panose="020B0604020202020204" pitchFamily="34" charset="0"/>
                <a:cs typeface="Arial" panose="020B0604020202020204" pitchFamily="34" charset="0"/>
              </a:rPr>
              <a:t>Connecting the Child’s  head and their heart </a:t>
            </a:r>
          </a:p>
          <a:p>
            <a:pPr marL="0" indent="0">
              <a:lnSpc>
                <a:spcPct val="107000"/>
              </a:lnSpc>
              <a:spcAft>
                <a:spcPts val="800"/>
              </a:spcAft>
              <a:buNone/>
            </a:pPr>
            <a:endParaRPr lang="en-GB" sz="2200" b="1" dirty="0">
              <a:solidFill>
                <a:srgbClr val="7030A0"/>
              </a:solidFill>
              <a:latin typeface="+mj-lt"/>
            </a:endParaRPr>
          </a:p>
        </p:txBody>
      </p:sp>
      <p:pic>
        <p:nvPicPr>
          <p:cNvPr id="6" name="Picture 5">
            <a:extLst>
              <a:ext uri="{FF2B5EF4-FFF2-40B4-BE49-F238E27FC236}">
                <a16:creationId xmlns:a16="http://schemas.microsoft.com/office/drawing/2014/main" id="{3DB6FB24-5EF0-4CFA-AFFA-6293AAF92EC7}"/>
              </a:ext>
            </a:extLst>
          </p:cNvPr>
          <p:cNvPicPr/>
          <p:nvPr/>
        </p:nvPicPr>
        <p:blipFill>
          <a:blip r:embed="rId2" r:link="rId3" cstate="print"/>
          <a:stretch>
            <a:fillRect/>
          </a:stretch>
        </p:blipFill>
        <p:spPr bwMode="auto">
          <a:xfrm>
            <a:off x="7740352" y="6093296"/>
            <a:ext cx="1106889" cy="504191"/>
          </a:xfrm>
          <a:prstGeom prst="rect">
            <a:avLst/>
          </a:prstGeom>
          <a:solidFill>
            <a:schemeClr val="bg1"/>
          </a:solid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70E8FA2-D358-824D-8818-A984B185CBE3}"/>
              </a:ext>
            </a:extLst>
          </p:cNvPr>
          <p:cNvSpPr txBox="1"/>
          <p:nvPr/>
        </p:nvSpPr>
        <p:spPr>
          <a:xfrm>
            <a:off x="217987" y="116632"/>
            <a:ext cx="8746501" cy="6801862"/>
          </a:xfrm>
          <a:prstGeom prst="rect">
            <a:avLst/>
          </a:prstGeom>
          <a:solidFill>
            <a:schemeClr val="bg1"/>
          </a:solidFill>
        </p:spPr>
        <p:txBody>
          <a:bodyPr wrap="square" rtlCol="0">
            <a:spAutoFit/>
          </a:bodyPr>
          <a:lstStyle/>
          <a:p>
            <a:endParaRPr lang="en-US" sz="2800" b="1" dirty="0">
              <a:latin typeface="Arial" panose="020B0604020202020204" pitchFamily="34" charset="0"/>
              <a:cs typeface="Arial" panose="020B0604020202020204" pitchFamily="34" charset="0"/>
            </a:endParaRPr>
          </a:p>
          <a:p>
            <a:r>
              <a:rPr lang="en-US" sz="2800" b="1" dirty="0">
                <a:latin typeface="Arial" panose="020B0604020202020204" pitchFamily="34" charset="0"/>
                <a:cs typeface="Arial" panose="020B0604020202020204" pitchFamily="34" charset="0"/>
              </a:rPr>
              <a:t>Ask your SLT  what it looks like, bringing JP&amp;SD into the classroom  learning?</a:t>
            </a:r>
          </a:p>
          <a:p>
            <a:endParaRPr lang="en-US"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What does it mean for  educators on a connected spiritual level?</a:t>
            </a:r>
          </a:p>
          <a:p>
            <a:pPr marL="342900" indent="-34290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Linking the learning to our selves.</a:t>
            </a:r>
          </a:p>
          <a:p>
            <a:r>
              <a:rPr lang="en-US" sz="2400" dirty="0">
                <a:latin typeface="Arial" panose="020B0604020202020204" pitchFamily="34" charset="0"/>
                <a:cs typeface="Arial" panose="020B0604020202020204" pitchFamily="34" charset="0"/>
              </a:rPr>
              <a:t> </a:t>
            </a:r>
          </a:p>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Thinking about the learning from a ‘being’ perspective for the students. </a:t>
            </a:r>
          </a:p>
          <a:p>
            <a:pPr marL="342900" indent="-34290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How  can you get the students to reflect think feel about things for themselves? </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Showing the students how we consider reflect feel about things how we seek to improve  . </a:t>
            </a:r>
          </a:p>
          <a:p>
            <a:endParaRPr lang="en-US" sz="20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8F3F1ABB-2CDB-F2D8-F4D5-1CED2B8E1A36}"/>
              </a:ext>
            </a:extLst>
          </p:cNvPr>
          <p:cNvPicPr/>
          <p:nvPr/>
        </p:nvPicPr>
        <p:blipFill>
          <a:blip r:embed="rId2" r:link="rId3" cstate="print"/>
          <a:stretch>
            <a:fillRect/>
          </a:stretch>
        </p:blipFill>
        <p:spPr bwMode="auto">
          <a:xfrm>
            <a:off x="7884368" y="6070811"/>
            <a:ext cx="953920" cy="491813"/>
          </a:xfrm>
          <a:prstGeom prst="rect">
            <a:avLst/>
          </a:prstGeom>
          <a:solidFill>
            <a:schemeClr val="bg1"/>
          </a:solidFill>
        </p:spPr>
      </p:pic>
    </p:spTree>
    <p:extLst>
      <p:ext uri="{BB962C8B-B14F-4D97-AF65-F5344CB8AC3E}">
        <p14:creationId xmlns:p14="http://schemas.microsoft.com/office/powerpoint/2010/main" val="146355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BDD1740-CDEC-7BB7-B777-14EA01A1A4C7}"/>
              </a:ext>
            </a:extLst>
          </p:cNvPr>
          <p:cNvSpPr txBox="1"/>
          <p:nvPr/>
        </p:nvSpPr>
        <p:spPr>
          <a:xfrm>
            <a:off x="323528" y="620688"/>
            <a:ext cx="8496944" cy="4524315"/>
          </a:xfrm>
          <a:prstGeom prst="rect">
            <a:avLst/>
          </a:prstGeom>
          <a:solidFill>
            <a:schemeClr val="bg1"/>
          </a:solidFill>
        </p:spPr>
        <p:txBody>
          <a:bodyPr wrap="square">
            <a:spAutoFit/>
          </a:bodyPr>
          <a:lstStyle/>
          <a:p>
            <a:pPr algn="ctr"/>
            <a:r>
              <a:rPr lang="en-US" sz="2400" b="1" dirty="0">
                <a:latin typeface="Arial" panose="020B0604020202020204" pitchFamily="34" charset="0"/>
                <a:cs typeface="Arial" panose="020B0604020202020204" pitchFamily="34" charset="0"/>
              </a:rPr>
              <a:t>Pikuach </a:t>
            </a:r>
            <a:r>
              <a:rPr lang="en-GB" sz="2400" b="1" dirty="0">
                <a:latin typeface="Arial" panose="020B0604020202020204" pitchFamily="34" charset="0"/>
                <a:cs typeface="Arial" panose="020B0604020202020204" pitchFamily="34" charset="0"/>
              </a:rPr>
              <a:t>Inspections</a:t>
            </a:r>
          </a:p>
          <a:p>
            <a:pPr algn="ctr"/>
            <a:endParaRPr lang="en-GB" sz="2400" b="1" dirty="0">
              <a:latin typeface="Arial" panose="020B0604020202020204" pitchFamily="34" charset="0"/>
              <a:cs typeface="Arial" panose="020B0604020202020204" pitchFamily="34" charset="0"/>
            </a:endParaRPr>
          </a:p>
          <a:p>
            <a:pPr algn="l">
              <a:buFont typeface="+mj-lt"/>
              <a:buAutoNum type="arabicPeriod"/>
            </a:pPr>
            <a:r>
              <a:rPr lang="en-GB" sz="2400" b="0" i="0" u="none" strike="noStrike" dirty="0">
                <a:solidFill>
                  <a:srgbClr val="212121"/>
                </a:solidFill>
                <a:effectLst/>
                <a:latin typeface="Arial" panose="020B0604020202020204" pitchFamily="34" charset="0"/>
                <a:cs typeface="Arial" panose="020B0604020202020204" pitchFamily="34" charset="0"/>
              </a:rPr>
              <a:t>To consider what  Pikuach would seek to find in their own school and why.</a:t>
            </a:r>
          </a:p>
          <a:p>
            <a:pPr algn="l"/>
            <a:endParaRPr lang="en-GB" sz="2400" b="0" i="0" u="none" strike="noStrike" dirty="0">
              <a:solidFill>
                <a:srgbClr val="212121"/>
              </a:solidFill>
              <a:effectLst/>
              <a:latin typeface="Arial" panose="020B0604020202020204" pitchFamily="34" charset="0"/>
              <a:cs typeface="Arial" panose="020B0604020202020204" pitchFamily="34" charset="0"/>
            </a:endParaRPr>
          </a:p>
          <a:p>
            <a:pPr algn="l"/>
            <a:endParaRPr lang="en-GB" sz="2400" b="0" i="0" u="none" strike="noStrike" dirty="0">
              <a:solidFill>
                <a:srgbClr val="212121"/>
              </a:solidFill>
              <a:effectLst/>
              <a:latin typeface="Arial" panose="020B0604020202020204" pitchFamily="34" charset="0"/>
              <a:cs typeface="Arial" panose="020B0604020202020204" pitchFamily="34" charset="0"/>
            </a:endParaRPr>
          </a:p>
          <a:p>
            <a:r>
              <a:rPr lang="en-GB" sz="2400" dirty="0">
                <a:solidFill>
                  <a:srgbClr val="212121"/>
                </a:solidFill>
                <a:latin typeface="Arial" panose="020B0604020202020204" pitchFamily="34" charset="0"/>
                <a:cs typeface="Arial" panose="020B0604020202020204" pitchFamily="34" charset="0"/>
              </a:rPr>
              <a:t>2.</a:t>
            </a:r>
            <a:r>
              <a:rPr lang="en-GB" sz="2400" b="0" i="0" u="none" strike="noStrike" dirty="0">
                <a:solidFill>
                  <a:srgbClr val="212121"/>
                </a:solidFill>
                <a:effectLst/>
                <a:latin typeface="Arial" panose="020B0604020202020204" pitchFamily="34" charset="0"/>
                <a:cs typeface="Arial" panose="020B0604020202020204" pitchFamily="34" charset="0"/>
              </a:rPr>
              <a:t>To help understand the new criteria of  JP&amp;SD from ‘doing to being’ activities </a:t>
            </a:r>
          </a:p>
          <a:p>
            <a:endParaRPr lang="en-GB" sz="2400" dirty="0">
              <a:solidFill>
                <a:srgbClr val="212121"/>
              </a:solidFill>
              <a:latin typeface="Arial" panose="020B0604020202020204" pitchFamily="34" charset="0"/>
              <a:cs typeface="Arial" panose="020B0604020202020204" pitchFamily="34" charset="0"/>
            </a:endParaRPr>
          </a:p>
          <a:p>
            <a:r>
              <a:rPr lang="en-GB" sz="2400" dirty="0">
                <a:solidFill>
                  <a:srgbClr val="212121"/>
                </a:solidFill>
                <a:latin typeface="Arial" panose="020B0604020202020204" pitchFamily="34" charset="0"/>
                <a:cs typeface="Arial" panose="020B0604020202020204" pitchFamily="34" charset="0"/>
              </a:rPr>
              <a:t> </a:t>
            </a:r>
            <a:endParaRPr lang="en-GB" sz="2400" b="0" i="0" u="none" strike="noStrike" dirty="0">
              <a:solidFill>
                <a:srgbClr val="212121"/>
              </a:solidFill>
              <a:effectLst/>
              <a:latin typeface="Arial" panose="020B0604020202020204" pitchFamily="34" charset="0"/>
              <a:cs typeface="Arial" panose="020B0604020202020204" pitchFamily="34" charset="0"/>
            </a:endParaRPr>
          </a:p>
          <a:p>
            <a:pPr>
              <a:buFont typeface="+mj-lt"/>
              <a:buAutoNum type="arabicPeriod"/>
            </a:pPr>
            <a:endParaRPr lang="en-GB" sz="2400" b="0" i="0" u="none" strike="noStrike" dirty="0">
              <a:solidFill>
                <a:srgbClr val="212121"/>
              </a:solidFill>
              <a:effectLst/>
              <a:latin typeface="Arial" panose="020B0604020202020204" pitchFamily="34" charset="0"/>
              <a:cs typeface="Arial" panose="020B0604020202020204" pitchFamily="34" charset="0"/>
            </a:endParaRPr>
          </a:p>
          <a:p>
            <a:pPr algn="l">
              <a:buFont typeface="+mj-lt"/>
              <a:buAutoNum type="arabicPeriod"/>
            </a:pPr>
            <a:r>
              <a:rPr lang="en-GB" sz="2400" b="0" i="0" u="none" strike="noStrike" dirty="0">
                <a:solidFill>
                  <a:srgbClr val="212121"/>
                </a:solidFill>
                <a:effectLst/>
                <a:latin typeface="Arial" panose="020B0604020202020204" pitchFamily="34" charset="0"/>
                <a:cs typeface="Arial" panose="020B0604020202020204" pitchFamily="34" charset="0"/>
              </a:rPr>
              <a:t>Q &amp; A session for governors to feel clearer about Pikuach. </a:t>
            </a:r>
          </a:p>
        </p:txBody>
      </p:sp>
    </p:spTree>
    <p:extLst>
      <p:ext uri="{BB962C8B-B14F-4D97-AF65-F5344CB8AC3E}">
        <p14:creationId xmlns:p14="http://schemas.microsoft.com/office/powerpoint/2010/main" val="5934220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C0FA07-8AA7-DF47-906C-B37EF3072415}"/>
              </a:ext>
            </a:extLst>
          </p:cNvPr>
          <p:cNvSpPr txBox="1"/>
          <p:nvPr/>
        </p:nvSpPr>
        <p:spPr>
          <a:xfrm>
            <a:off x="107504" y="739725"/>
            <a:ext cx="8640960" cy="5632311"/>
          </a:xfrm>
          <a:prstGeom prst="rect">
            <a:avLst/>
          </a:prstGeom>
          <a:solidFill>
            <a:schemeClr val="bg1"/>
          </a:solidFill>
        </p:spPr>
        <p:txBody>
          <a:bodyPr wrap="square">
            <a:spAutoFit/>
          </a:bodyPr>
          <a:lstStyle/>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Showing the pupils/ students  how it is for you as their role model . Imperfections in us</a:t>
            </a:r>
          </a:p>
          <a:p>
            <a:pPr marL="342900" indent="-34290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show them reality  achievability </a:t>
            </a:r>
          </a:p>
          <a:p>
            <a:r>
              <a:rPr lang="en-GB" sz="2400" b="1" dirty="0">
                <a:latin typeface="Arial" panose="020B0604020202020204" pitchFamily="34" charset="0"/>
                <a:cs typeface="Arial" panose="020B0604020202020204" pitchFamily="34" charset="0"/>
              </a:rPr>
              <a:t>	Kibud Av V’Em </a:t>
            </a: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Howe do you try to do it better -How can they </a:t>
            </a: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Bringing it back to real life today- reflecting when they have done it . </a:t>
            </a:r>
          </a:p>
          <a:p>
            <a:pPr marL="342900" indent="-34290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How can you apply  this concept  to the lessons in your school ?</a:t>
            </a: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Task  in pairs </a:t>
            </a:r>
          </a:p>
          <a:p>
            <a:pPr marL="342900" indent="-34290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How can you do this in a lesson  you have delivered before  mark 2  more spiritual  ?</a:t>
            </a:r>
          </a:p>
        </p:txBody>
      </p:sp>
      <p:sp>
        <p:nvSpPr>
          <p:cNvPr id="4" name="TextBox 3">
            <a:extLst>
              <a:ext uri="{FF2B5EF4-FFF2-40B4-BE49-F238E27FC236}">
                <a16:creationId xmlns:a16="http://schemas.microsoft.com/office/drawing/2014/main" id="{A4E8B52E-3A76-4B45-AE95-E8D3FA2B623A}"/>
              </a:ext>
            </a:extLst>
          </p:cNvPr>
          <p:cNvSpPr txBox="1"/>
          <p:nvPr/>
        </p:nvSpPr>
        <p:spPr>
          <a:xfrm>
            <a:off x="1227077" y="116632"/>
            <a:ext cx="7460697" cy="523220"/>
          </a:xfrm>
          <a:prstGeom prst="rect">
            <a:avLst/>
          </a:prstGeom>
          <a:solidFill>
            <a:schemeClr val="bg1"/>
          </a:solidFill>
        </p:spPr>
        <p:txBody>
          <a:bodyPr wrap="none" rtlCol="0">
            <a:spAutoFit/>
          </a:bodyPr>
          <a:lstStyle/>
          <a:p>
            <a:r>
              <a:rPr lang="en-US" sz="2800" dirty="0">
                <a:latin typeface="Arial" panose="020B0604020202020204" pitchFamily="34" charset="0"/>
                <a:cs typeface="Arial" panose="020B0604020202020204" pitchFamily="34" charset="0"/>
              </a:rPr>
              <a:t>Bringing JP&amp;SD into the classroom  learning?</a:t>
            </a:r>
          </a:p>
        </p:txBody>
      </p:sp>
      <p:pic>
        <p:nvPicPr>
          <p:cNvPr id="2" name="Picture 1">
            <a:extLst>
              <a:ext uri="{FF2B5EF4-FFF2-40B4-BE49-F238E27FC236}">
                <a16:creationId xmlns:a16="http://schemas.microsoft.com/office/drawing/2014/main" id="{6681BB2E-F69D-97B9-6193-333CEB813D37}"/>
              </a:ext>
            </a:extLst>
          </p:cNvPr>
          <p:cNvPicPr/>
          <p:nvPr/>
        </p:nvPicPr>
        <p:blipFill>
          <a:blip r:embed="rId2" r:link="rId3" cstate="print"/>
          <a:stretch>
            <a:fillRect/>
          </a:stretch>
        </p:blipFill>
        <p:spPr bwMode="auto">
          <a:xfrm>
            <a:off x="7884368" y="6070811"/>
            <a:ext cx="953920" cy="491813"/>
          </a:xfrm>
          <a:prstGeom prst="rect">
            <a:avLst/>
          </a:prstGeom>
          <a:solidFill>
            <a:schemeClr val="bg1"/>
          </a:solidFill>
        </p:spPr>
      </p:pic>
    </p:spTree>
    <p:extLst>
      <p:ext uri="{BB962C8B-B14F-4D97-AF65-F5344CB8AC3E}">
        <p14:creationId xmlns:p14="http://schemas.microsoft.com/office/powerpoint/2010/main" val="10267580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C845CD-3CD0-4F01-8DBA-2560DCF7B468}"/>
              </a:ext>
            </a:extLst>
          </p:cNvPr>
          <p:cNvSpPr txBox="1"/>
          <p:nvPr/>
        </p:nvSpPr>
        <p:spPr>
          <a:xfrm>
            <a:off x="539552" y="620688"/>
            <a:ext cx="8136904" cy="2169825"/>
          </a:xfrm>
          <a:prstGeom prst="rect">
            <a:avLst/>
          </a:prstGeom>
          <a:solidFill>
            <a:schemeClr val="bg1"/>
          </a:solidFill>
        </p:spPr>
        <p:txBody>
          <a:bodyPr wrap="square">
            <a:spAutoFit/>
          </a:bodyPr>
          <a:lstStyle/>
          <a:p>
            <a:r>
              <a:rPr lang="en-GB" sz="2700" b="1" dirty="0"/>
              <a:t>Any Questions?</a:t>
            </a:r>
          </a:p>
          <a:p>
            <a:endParaRPr lang="en-GB" sz="2700" b="1" dirty="0"/>
          </a:p>
          <a:p>
            <a:endParaRPr lang="en-GB" sz="2700" b="1" dirty="0">
              <a:cs typeface="Cavolini" panose="020B0502040204020203" pitchFamily="66" charset="0"/>
            </a:endParaRPr>
          </a:p>
          <a:p>
            <a:endParaRPr lang="en-GB" sz="2700" b="1" dirty="0">
              <a:cs typeface="Cavolini" panose="020B0502040204020203" pitchFamily="66" charset="0"/>
            </a:endParaRPr>
          </a:p>
          <a:p>
            <a:pPr algn="ctr"/>
            <a:endParaRPr lang="en-GB" sz="2700" b="1" dirty="0">
              <a:cs typeface="Cavolini" panose="020B0502040204020203" pitchFamily="66" charset="0"/>
            </a:endParaRPr>
          </a:p>
        </p:txBody>
      </p:sp>
      <p:pic>
        <p:nvPicPr>
          <p:cNvPr id="8" name="Picture 7">
            <a:extLst>
              <a:ext uri="{FF2B5EF4-FFF2-40B4-BE49-F238E27FC236}">
                <a16:creationId xmlns:a16="http://schemas.microsoft.com/office/drawing/2014/main" id="{A6D22A03-AC6D-47BB-BD37-B4DDA80A0BAC}"/>
              </a:ext>
            </a:extLst>
          </p:cNvPr>
          <p:cNvPicPr/>
          <p:nvPr/>
        </p:nvPicPr>
        <p:blipFill>
          <a:blip r:embed="rId2" r:link="rId3" cstate="print"/>
          <a:stretch>
            <a:fillRect/>
          </a:stretch>
        </p:blipFill>
        <p:spPr bwMode="auto">
          <a:xfrm>
            <a:off x="7524328" y="6237312"/>
            <a:ext cx="1164323" cy="450123"/>
          </a:xfrm>
          <a:prstGeom prst="rect">
            <a:avLst/>
          </a:prstGeom>
          <a:solidFill>
            <a:schemeClr val="bg1"/>
          </a:solidFill>
        </p:spPr>
      </p:pic>
    </p:spTree>
    <p:extLst>
      <p:ext uri="{BB962C8B-B14F-4D97-AF65-F5344CB8AC3E}">
        <p14:creationId xmlns:p14="http://schemas.microsoft.com/office/powerpoint/2010/main" val="325240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094930C-E478-0EE7-A72D-168A931445B3}"/>
              </a:ext>
            </a:extLst>
          </p:cNvPr>
          <p:cNvSpPr txBox="1"/>
          <p:nvPr/>
        </p:nvSpPr>
        <p:spPr>
          <a:xfrm>
            <a:off x="1115616" y="1412776"/>
            <a:ext cx="6183396" cy="3046988"/>
          </a:xfrm>
          <a:prstGeom prst="rect">
            <a:avLst/>
          </a:prstGeom>
          <a:noFill/>
        </p:spPr>
        <p:txBody>
          <a:bodyPr wrap="square">
            <a:spAutoFit/>
          </a:bodyPr>
          <a:lstStyle/>
          <a:p>
            <a:pPr algn="l"/>
            <a:r>
              <a:rPr lang="en-GB" sz="3200" dirty="0">
                <a:solidFill>
                  <a:srgbClr val="212121"/>
                </a:solidFill>
                <a:latin typeface="Arial" panose="020B0604020202020204" pitchFamily="34" charset="0"/>
                <a:cs typeface="Arial" panose="020B0604020202020204" pitchFamily="34" charset="0"/>
              </a:rPr>
              <a:t>What makes a good inspection ?</a:t>
            </a:r>
          </a:p>
          <a:p>
            <a:pPr algn="l"/>
            <a:endParaRPr lang="en-GB" sz="3200" dirty="0">
              <a:solidFill>
                <a:srgbClr val="212121"/>
              </a:solidFill>
              <a:latin typeface="Arial" panose="020B0604020202020204" pitchFamily="34" charset="0"/>
              <a:cs typeface="Arial" panose="020B0604020202020204" pitchFamily="34" charset="0"/>
            </a:endParaRPr>
          </a:p>
          <a:p>
            <a:pPr algn="l"/>
            <a:r>
              <a:rPr lang="en-GB" sz="3200" dirty="0">
                <a:solidFill>
                  <a:srgbClr val="212121"/>
                </a:solidFill>
                <a:latin typeface="Arial" panose="020B0604020202020204" pitchFamily="34" charset="0"/>
                <a:cs typeface="Arial" panose="020B0604020202020204" pitchFamily="34" charset="0"/>
              </a:rPr>
              <a:t>How does your  school make the most of their inspection ?</a:t>
            </a:r>
          </a:p>
          <a:p>
            <a:pPr algn="l"/>
            <a:endParaRPr lang="en-GB" sz="3200" dirty="0">
              <a:solidFill>
                <a:srgbClr val="212121"/>
              </a:solidFill>
              <a:latin typeface="Arial" panose="020B0604020202020204" pitchFamily="34" charset="0"/>
              <a:cs typeface="Arial" panose="020B0604020202020204" pitchFamily="34" charset="0"/>
            </a:endParaRPr>
          </a:p>
          <a:p>
            <a:pPr algn="l"/>
            <a:endParaRPr lang="en-GB" sz="3200" dirty="0">
              <a:solidFill>
                <a:srgbClr val="21212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7603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08" y="104829"/>
            <a:ext cx="8856984" cy="543594"/>
          </a:xfrm>
        </p:spPr>
        <p:txBody>
          <a:bodyPr>
            <a:normAutofit fontScale="90000"/>
          </a:bodyPr>
          <a:lstStyle/>
          <a:p>
            <a:r>
              <a:rPr lang="en-GB" sz="3600" b="1" i="0" u="none" strike="noStrike" baseline="0" dirty="0">
                <a:solidFill>
                  <a:schemeClr val="tx1"/>
                </a:solidFill>
                <a:latin typeface="Effra-Bold"/>
              </a:rPr>
              <a:t>The core principles for a </a:t>
            </a:r>
            <a:r>
              <a:rPr lang="en-GB" sz="3600" b="1" i="1" u="none" strike="noStrike" baseline="0" dirty="0">
                <a:solidFill>
                  <a:schemeClr val="tx1"/>
                </a:solidFill>
                <a:latin typeface="Effra-BoldItalic"/>
              </a:rPr>
              <a:t>Pikuach </a:t>
            </a:r>
            <a:r>
              <a:rPr lang="en-GB" sz="3600" b="1" i="0" u="none" strike="noStrike" baseline="0" dirty="0">
                <a:solidFill>
                  <a:schemeClr val="tx1"/>
                </a:solidFill>
                <a:latin typeface="Effra-Bold"/>
              </a:rPr>
              <a:t>inspection</a:t>
            </a:r>
            <a:endParaRPr lang="en-GB" sz="3600" dirty="0">
              <a:solidFill>
                <a:schemeClr val="tx1"/>
              </a:solidFill>
            </a:endParaRPr>
          </a:p>
        </p:txBody>
      </p:sp>
      <p:sp>
        <p:nvSpPr>
          <p:cNvPr id="3" name="Content Placeholder 2"/>
          <p:cNvSpPr>
            <a:spLocks noGrp="1"/>
          </p:cNvSpPr>
          <p:nvPr>
            <p:ph idx="1"/>
          </p:nvPr>
        </p:nvSpPr>
        <p:spPr>
          <a:xfrm>
            <a:off x="150900" y="648423"/>
            <a:ext cx="8667729" cy="5949064"/>
          </a:xfrm>
          <a:solidFill>
            <a:schemeClr val="bg1"/>
          </a:solidFill>
        </p:spPr>
        <p:txBody>
          <a:bodyPr>
            <a:noAutofit/>
          </a:bodyPr>
          <a:lstStyle/>
          <a:p>
            <a:pPr algn="l"/>
            <a:r>
              <a:rPr lang="en-GB" sz="2400" b="1" i="0" u="none" strike="noStrike" baseline="0" dirty="0">
                <a:latin typeface="Effra-Bold"/>
              </a:rPr>
              <a:t>A </a:t>
            </a:r>
            <a:r>
              <a:rPr lang="en-GB" sz="2400" b="1" i="1" u="none" strike="noStrike" baseline="0" dirty="0">
                <a:latin typeface="Effra-BoldItalic"/>
              </a:rPr>
              <a:t>Pikuach </a:t>
            </a:r>
            <a:r>
              <a:rPr lang="en-GB" sz="2400" b="1" i="0" u="none" strike="noStrike" baseline="0" dirty="0">
                <a:latin typeface="Effra-Bold"/>
              </a:rPr>
              <a:t>inspection seeks to start from:</a:t>
            </a:r>
          </a:p>
          <a:p>
            <a:pPr algn="l"/>
            <a:endParaRPr lang="en-GB" sz="2400" b="1" i="0" u="none" strike="noStrike" baseline="0" dirty="0">
              <a:latin typeface="Effra-Bold"/>
            </a:endParaRPr>
          </a:p>
          <a:p>
            <a:pPr marL="0" indent="0" algn="l">
              <a:buNone/>
            </a:pPr>
            <a:r>
              <a:rPr lang="en-GB" sz="2400" b="0" i="0" u="none" strike="noStrike" baseline="0" dirty="0">
                <a:latin typeface="Effra-Regular"/>
              </a:rPr>
              <a:t>a) what, if any, knowledge, skills, understanding and attitudes the school seeks to impart to its pupils that enable them to enjoy their Jewish Studies and to function as motivated, knowledgeable and skilled participants in Jewish religious and communal life, and in the wider community; and</a:t>
            </a:r>
          </a:p>
          <a:p>
            <a:pPr marL="0" indent="0" algn="l">
              <a:buNone/>
            </a:pPr>
            <a:r>
              <a:rPr lang="en-GB" sz="2400" b="0" i="0" u="none" strike="noStrike" baseline="0" dirty="0">
                <a:latin typeface="Effra-Regular"/>
              </a:rPr>
              <a:t>b) what, if anything, the school seeks to do to promote the development of its pupils’ spiritual personality and well-being in order for them to be inspired by Jewish faith, by awe and wonder at the created world,  by</a:t>
            </a:r>
            <a:r>
              <a:rPr lang="en-GB" sz="2400" dirty="0">
                <a:latin typeface="Effra-Regular"/>
              </a:rPr>
              <a:t> </a:t>
            </a:r>
            <a:r>
              <a:rPr lang="en-GB" sz="2400" b="0" i="0" u="none" strike="noStrike" baseline="0" dirty="0">
                <a:latin typeface="Effra-Regular"/>
              </a:rPr>
              <a:t>concern for all humankind and by a desire to live as a sacred people.</a:t>
            </a:r>
            <a:endParaRPr lang="en-GB" sz="2400" dirty="0">
              <a:latin typeface="+mj-lt"/>
            </a:endParaRPr>
          </a:p>
        </p:txBody>
      </p:sp>
      <p:pic>
        <p:nvPicPr>
          <p:cNvPr id="5" name="Picture 4">
            <a:extLst>
              <a:ext uri="{FF2B5EF4-FFF2-40B4-BE49-F238E27FC236}">
                <a16:creationId xmlns:a16="http://schemas.microsoft.com/office/drawing/2014/main" id="{8F9FAD80-8DD8-414F-84C8-5A5D98C66686}"/>
              </a:ext>
            </a:extLst>
          </p:cNvPr>
          <p:cNvPicPr/>
          <p:nvPr/>
        </p:nvPicPr>
        <p:blipFill>
          <a:blip r:embed="rId3" r:link="rId4" cstate="print"/>
          <a:stretch>
            <a:fillRect/>
          </a:stretch>
        </p:blipFill>
        <p:spPr bwMode="auto">
          <a:xfrm>
            <a:off x="7740352" y="6093296"/>
            <a:ext cx="1106889" cy="504191"/>
          </a:xfrm>
          <a:prstGeom prst="rect">
            <a:avLst/>
          </a:prstGeom>
          <a:solidFill>
            <a:schemeClr val="bg1"/>
          </a:solid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81665-0DFF-4472-BB03-D102D2470F33}"/>
              </a:ext>
            </a:extLst>
          </p:cNvPr>
          <p:cNvSpPr>
            <a:spLocks noGrp="1"/>
          </p:cNvSpPr>
          <p:nvPr>
            <p:ph type="title"/>
          </p:nvPr>
        </p:nvSpPr>
        <p:spPr>
          <a:xfrm>
            <a:off x="294860" y="89323"/>
            <a:ext cx="8667729" cy="1325563"/>
          </a:xfrm>
          <a:solidFill>
            <a:schemeClr val="bg1"/>
          </a:solidFill>
        </p:spPr>
        <p:txBody>
          <a:bodyPr/>
          <a:lstStyle/>
          <a:p>
            <a:r>
              <a:rPr lang="en-GB" b="1" dirty="0">
                <a:latin typeface="Arial" panose="020B0604020202020204" pitchFamily="34" charset="0"/>
                <a:cs typeface="Arial" panose="020B0604020202020204" pitchFamily="34" charset="0"/>
              </a:rPr>
              <a:t>Not everything changes</a:t>
            </a:r>
          </a:p>
        </p:txBody>
      </p:sp>
      <p:sp>
        <p:nvSpPr>
          <p:cNvPr id="3" name="Content Placeholder 2">
            <a:extLst>
              <a:ext uri="{FF2B5EF4-FFF2-40B4-BE49-F238E27FC236}">
                <a16:creationId xmlns:a16="http://schemas.microsoft.com/office/drawing/2014/main" id="{1B7795F1-E30C-470F-B5EC-350F3F2B88BD}"/>
              </a:ext>
            </a:extLst>
          </p:cNvPr>
          <p:cNvSpPr>
            <a:spLocks noGrp="1"/>
          </p:cNvSpPr>
          <p:nvPr>
            <p:ph idx="1"/>
          </p:nvPr>
        </p:nvSpPr>
        <p:spPr>
          <a:xfrm>
            <a:off x="296759" y="1412776"/>
            <a:ext cx="8667729" cy="4764187"/>
          </a:xfrm>
          <a:solidFill>
            <a:schemeClr val="bg1"/>
          </a:solidFill>
        </p:spPr>
        <p:txBody>
          <a:bodyPr>
            <a:normAutofit lnSpcReduction="10000"/>
          </a:bodyPr>
          <a:lstStyle/>
          <a:p>
            <a:pPr algn="l"/>
            <a:r>
              <a:rPr lang="en-GB" sz="2400" b="1" i="0" u="none" strike="noStrike" baseline="0" dirty="0">
                <a:latin typeface="Arial" panose="020B0604020202020204" pitchFamily="34" charset="0"/>
                <a:cs typeface="Arial" panose="020B0604020202020204" pitchFamily="34" charset="0"/>
              </a:rPr>
              <a:t>Inspecting </a:t>
            </a:r>
            <a:r>
              <a:rPr lang="en-GB" sz="2400" b="1" dirty="0">
                <a:latin typeface="Arial" panose="020B0604020202020204" pitchFamily="34" charset="0"/>
                <a:cs typeface="Arial" panose="020B0604020202020204" pitchFamily="34" charset="0"/>
              </a:rPr>
              <a:t> a school against its own criteria </a:t>
            </a:r>
          </a:p>
          <a:p>
            <a:pPr algn="l"/>
            <a:r>
              <a:rPr lang="en-GB" sz="2400" b="1" i="0" u="none" strike="noStrike" baseline="0" dirty="0">
                <a:latin typeface="Arial" panose="020B0604020202020204" pitchFamily="34" charset="0"/>
                <a:cs typeface="Arial" panose="020B0604020202020204" pitchFamily="34" charset="0"/>
              </a:rPr>
              <a:t> Quality of Jewish Education </a:t>
            </a:r>
          </a:p>
          <a:p>
            <a:pPr algn="l"/>
            <a:r>
              <a:rPr lang="en-GB" sz="2400" b="1" i="0" u="none" strike="noStrike" baseline="0" dirty="0">
                <a:latin typeface="Arial" panose="020B0604020202020204" pitchFamily="34" charset="0"/>
                <a:cs typeface="Arial" panose="020B0604020202020204" pitchFamily="34" charset="0"/>
              </a:rPr>
              <a:t>Leadership, Governance &amp; Management </a:t>
            </a:r>
          </a:p>
          <a:p>
            <a:pPr algn="l"/>
            <a:r>
              <a:rPr lang="en-GB" sz="2400" b="1" i="0" u="none" strike="noStrike" baseline="0" dirty="0">
                <a:latin typeface="Arial" panose="020B0604020202020204" pitchFamily="34" charset="0"/>
                <a:cs typeface="Arial" panose="020B0604020202020204" pitchFamily="34" charset="0"/>
              </a:rPr>
              <a:t>Schools still Preparing for the Pikuach Inspection Process</a:t>
            </a:r>
          </a:p>
          <a:p>
            <a:pPr algn="l"/>
            <a:r>
              <a:rPr lang="en-GB" sz="2400" b="1" i="0" u="none" strike="noStrike" baseline="0" dirty="0">
                <a:latin typeface="Arial" panose="020B0604020202020204" pitchFamily="34" charset="0"/>
                <a:cs typeface="Arial" panose="020B0604020202020204" pitchFamily="34" charset="0"/>
              </a:rPr>
              <a:t>Participation of the Headteacher or Senior Staff in Joint Lesson Observations and Arrangements for Verbal Feedback</a:t>
            </a:r>
          </a:p>
          <a:p>
            <a:pPr algn="l"/>
            <a:r>
              <a:rPr lang="en-GB" sz="2400" b="1" i="0" u="none" strike="noStrike" baseline="0" dirty="0">
                <a:latin typeface="Arial" panose="020B0604020202020204" pitchFamily="34" charset="0"/>
                <a:cs typeface="Arial" panose="020B0604020202020204" pitchFamily="34" charset="0"/>
              </a:rPr>
              <a:t>Meetings of Inspectors with School Leaders</a:t>
            </a:r>
          </a:p>
          <a:p>
            <a:pPr algn="l"/>
            <a:r>
              <a:rPr lang="en-GB" sz="2400" b="1" i="0" u="none" strike="noStrike" baseline="0" dirty="0">
                <a:latin typeface="Arial" panose="020B0604020202020204" pitchFamily="34" charset="0"/>
                <a:cs typeface="Arial" panose="020B0604020202020204" pitchFamily="34" charset="0"/>
              </a:rPr>
              <a:t>Reaching Final Judgements Overall Effectiveness </a:t>
            </a:r>
            <a:endParaRPr lang="en-GB" sz="2400" b="1" dirty="0">
              <a:latin typeface="Arial" panose="020B0604020202020204" pitchFamily="34" charset="0"/>
              <a:cs typeface="Arial" panose="020B0604020202020204" pitchFamily="34" charset="0"/>
            </a:endParaRPr>
          </a:p>
          <a:p>
            <a:pPr algn="l"/>
            <a:r>
              <a:rPr lang="en-GB" sz="2400" b="1" i="0" u="none" strike="noStrike" baseline="0" dirty="0">
                <a:latin typeface="Arial" panose="020B0604020202020204" pitchFamily="34" charset="0"/>
                <a:cs typeface="Arial" panose="020B0604020202020204" pitchFamily="34" charset="0"/>
              </a:rPr>
              <a:t>Providing Inspection Feedback</a:t>
            </a:r>
          </a:p>
          <a:p>
            <a:pPr marL="0" indent="0" algn="l">
              <a:buNone/>
            </a:pPr>
            <a:endParaRPr lang="en-GB" sz="1800" b="1" i="0" u="none" strike="noStrike" baseline="0" dirty="0">
              <a:solidFill>
                <a:srgbClr val="0070BB"/>
              </a:solidFill>
              <a:latin typeface="Effra-Bold"/>
            </a:endParaRPr>
          </a:p>
          <a:p>
            <a:pPr marL="0" indent="0" algn="l">
              <a:buNone/>
            </a:pPr>
            <a:endParaRPr lang="en-GB" dirty="0"/>
          </a:p>
        </p:txBody>
      </p:sp>
      <p:pic>
        <p:nvPicPr>
          <p:cNvPr id="5" name="Picture 4">
            <a:extLst>
              <a:ext uri="{FF2B5EF4-FFF2-40B4-BE49-F238E27FC236}">
                <a16:creationId xmlns:a16="http://schemas.microsoft.com/office/drawing/2014/main" id="{A0F0A255-460B-4A7F-9C59-0E0F9EC5C49C}"/>
              </a:ext>
            </a:extLst>
          </p:cNvPr>
          <p:cNvPicPr/>
          <p:nvPr/>
        </p:nvPicPr>
        <p:blipFill>
          <a:blip r:embed="rId2" r:link="rId3" cstate="print"/>
          <a:stretch>
            <a:fillRect/>
          </a:stretch>
        </p:blipFill>
        <p:spPr bwMode="auto">
          <a:xfrm>
            <a:off x="7740352" y="6093296"/>
            <a:ext cx="1106889" cy="504191"/>
          </a:xfrm>
          <a:prstGeom prst="rect">
            <a:avLst/>
          </a:prstGeom>
          <a:solidFill>
            <a:schemeClr val="bg1"/>
          </a:solidFill>
        </p:spPr>
      </p:pic>
    </p:spTree>
    <p:extLst>
      <p:ext uri="{BB962C8B-B14F-4D97-AF65-F5344CB8AC3E}">
        <p14:creationId xmlns:p14="http://schemas.microsoft.com/office/powerpoint/2010/main" val="2983621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CDB4ACC-5CA6-40DC-9867-BF6DD1FBF8FD}"/>
              </a:ext>
            </a:extLst>
          </p:cNvPr>
          <p:cNvSpPr txBox="1"/>
          <p:nvPr/>
        </p:nvSpPr>
        <p:spPr>
          <a:xfrm>
            <a:off x="166803" y="468188"/>
            <a:ext cx="8810393" cy="5262979"/>
          </a:xfrm>
          <a:prstGeom prst="rect">
            <a:avLst/>
          </a:prstGeom>
          <a:solidFill>
            <a:schemeClr val="bg1"/>
          </a:solidFill>
        </p:spPr>
        <p:txBody>
          <a:bodyPr wrap="square">
            <a:spAutoFit/>
          </a:bodyPr>
          <a:lstStyle/>
          <a:p>
            <a:br>
              <a:rPr lang="en-GB" sz="2400" dirty="0">
                <a:latin typeface="Arial" panose="020B0604020202020204" pitchFamily="34" charset="0"/>
                <a:cs typeface="Arial" panose="020B0604020202020204" pitchFamily="34" charset="0"/>
              </a:rPr>
            </a:br>
            <a:r>
              <a:rPr lang="en-GB" sz="2400" b="1" dirty="0">
                <a:latin typeface="Arial" panose="020B0604020202020204" pitchFamily="34" charset="0"/>
                <a:cs typeface="Arial" panose="020B0604020202020204" pitchFamily="34" charset="0"/>
              </a:rPr>
              <a:t>1.  A pikuach inspection moving forwards.</a:t>
            </a:r>
          </a:p>
          <a:p>
            <a:endParaRPr lang="en-GB" sz="2400" b="1"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2. Spirituality</a:t>
            </a:r>
            <a:r>
              <a:rPr lang="en-GB" sz="2400" dirty="0">
                <a:latin typeface="Arial" panose="020B0604020202020204" pitchFamily="34" charset="0"/>
                <a:cs typeface="Arial" panose="020B0604020202020204" pitchFamily="34" charset="0"/>
              </a:rPr>
              <a:t> – The new bit - </a:t>
            </a:r>
            <a:r>
              <a:rPr lang="en-GB" sz="2400" b="1" dirty="0">
                <a:latin typeface="Arial" panose="020B0604020202020204" pitchFamily="34" charset="0"/>
                <a:cs typeface="Arial" panose="020B0604020202020204" pitchFamily="34" charset="0"/>
              </a:rPr>
              <a:t>Why is this an important change for Your school. </a:t>
            </a:r>
            <a:endParaRPr lang="en-GB" sz="2400" dirty="0">
              <a:latin typeface="Arial" panose="020B0604020202020204" pitchFamily="34" charset="0"/>
              <a:cs typeface="Arial" panose="020B0604020202020204" pitchFamily="34" charset="0"/>
            </a:endParaRPr>
          </a:p>
          <a:p>
            <a:endParaRPr lang="en-GB" sz="2400" b="1" dirty="0">
              <a:latin typeface="Arial" panose="020B0604020202020204" pitchFamily="34" charset="0"/>
              <a:cs typeface="Arial" panose="020B0604020202020204" pitchFamily="34" charset="0"/>
            </a:endParaRPr>
          </a:p>
          <a:p>
            <a:endParaRPr lang="en-GB" sz="2400" b="1"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3. Activity - Spirituality between others  </a:t>
            </a:r>
            <a:r>
              <a:rPr lang="en-GB" sz="2400" dirty="0">
                <a:latin typeface="Arial" panose="020B0604020202020204" pitchFamily="34" charset="0"/>
                <a:cs typeface="Arial" panose="020B0604020202020204" pitchFamily="34" charset="0"/>
              </a:rPr>
              <a:t>-</a:t>
            </a:r>
            <a:r>
              <a:rPr lang="en-GB" sz="2400" b="1" dirty="0">
                <a:latin typeface="Arial" panose="020B0604020202020204" pitchFamily="34" charset="0"/>
                <a:cs typeface="Arial" panose="020B0604020202020204" pitchFamily="34" charset="0"/>
              </a:rPr>
              <a:t> Connecting </a:t>
            </a:r>
            <a:r>
              <a:rPr lang="en-GB" sz="2400" dirty="0">
                <a:latin typeface="Arial" panose="020B0604020202020204" pitchFamily="34" charset="0"/>
                <a:cs typeface="Arial" panose="020B0604020202020204" pitchFamily="34" charset="0"/>
              </a:rPr>
              <a:t>-</a:t>
            </a:r>
            <a:r>
              <a:rPr lang="en-GB" sz="2400" b="1" dirty="0">
                <a:latin typeface="Arial" panose="020B0604020202020204" pitchFamily="34" charset="0"/>
                <a:cs typeface="Arial" panose="020B0604020202020204" pitchFamily="34" charset="0"/>
              </a:rPr>
              <a:t>Sharing a thought - blessing - listening  hearing  responding. </a:t>
            </a:r>
          </a:p>
          <a:p>
            <a:endParaRPr lang="en-GB" sz="2400" b="1"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Break out room &amp; in  person activity in pairs  </a:t>
            </a:r>
          </a:p>
          <a:p>
            <a:endParaRPr lang="en-GB" sz="2400" b="1"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 </a:t>
            </a:r>
          </a:p>
        </p:txBody>
      </p:sp>
      <p:pic>
        <p:nvPicPr>
          <p:cNvPr id="4" name="Picture 3">
            <a:extLst>
              <a:ext uri="{FF2B5EF4-FFF2-40B4-BE49-F238E27FC236}">
                <a16:creationId xmlns:a16="http://schemas.microsoft.com/office/drawing/2014/main" id="{792D12BE-4447-F872-EF21-30DB844AF5BF}"/>
              </a:ext>
            </a:extLst>
          </p:cNvPr>
          <p:cNvPicPr/>
          <p:nvPr/>
        </p:nvPicPr>
        <p:blipFill>
          <a:blip r:embed="rId3" r:link="rId4" cstate="print"/>
          <a:stretch>
            <a:fillRect/>
          </a:stretch>
        </p:blipFill>
        <p:spPr bwMode="auto">
          <a:xfrm>
            <a:off x="7870307" y="6289033"/>
            <a:ext cx="1106889" cy="504191"/>
          </a:xfrm>
          <a:prstGeom prst="rect">
            <a:avLst/>
          </a:prstGeom>
          <a:solidFill>
            <a:schemeClr val="bg1"/>
          </a:solidFill>
        </p:spPr>
      </p:pic>
    </p:spTree>
    <p:extLst>
      <p:ext uri="{BB962C8B-B14F-4D97-AF65-F5344CB8AC3E}">
        <p14:creationId xmlns:p14="http://schemas.microsoft.com/office/powerpoint/2010/main" val="9498364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C46DAC9-B548-0A47-8EEE-7F73122CEC66}"/>
              </a:ext>
            </a:extLst>
          </p:cNvPr>
          <p:cNvSpPr txBox="1"/>
          <p:nvPr/>
        </p:nvSpPr>
        <p:spPr>
          <a:xfrm>
            <a:off x="251520" y="739725"/>
            <a:ext cx="8784976" cy="4893647"/>
          </a:xfrm>
          <a:prstGeom prst="rect">
            <a:avLst/>
          </a:prstGeom>
          <a:solidFill>
            <a:schemeClr val="bg1"/>
          </a:solidFill>
        </p:spPr>
        <p:txBody>
          <a:bodyPr wrap="square" rtlCol="0">
            <a:spAutoFit/>
          </a:bodyPr>
          <a:lstStyle/>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Moving from ourselves  to someone else </a:t>
            </a: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Thinking/ reflecting  about an issue something we want need help with something.</a:t>
            </a: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Listening to the other person , hearing what they are saying  </a:t>
            </a: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Empathising </a:t>
            </a: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Considering what they need  and want </a:t>
            </a: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Providing the other person with a few words to support that .</a:t>
            </a:r>
          </a:p>
          <a:p>
            <a:pPr marL="285750" indent="-28575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How does it make them feel ? </a:t>
            </a:r>
          </a:p>
          <a:p>
            <a:endParaRPr lang="en-US" sz="2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How does it make you feel ?</a:t>
            </a:r>
          </a:p>
          <a:p>
            <a:endParaRPr lang="en-US" sz="2400" dirty="0"/>
          </a:p>
          <a:p>
            <a:pPr marL="285750" indent="-285750">
              <a:buFont typeface="Arial" panose="020B0604020202020204" pitchFamily="34" charset="0"/>
              <a:buChar char="•"/>
            </a:pPr>
            <a:endParaRPr lang="en-US" sz="2400" dirty="0"/>
          </a:p>
        </p:txBody>
      </p:sp>
      <p:sp>
        <p:nvSpPr>
          <p:cNvPr id="4" name="TextBox 3">
            <a:extLst>
              <a:ext uri="{FF2B5EF4-FFF2-40B4-BE49-F238E27FC236}">
                <a16:creationId xmlns:a16="http://schemas.microsoft.com/office/drawing/2014/main" id="{09D75BB0-73FB-384A-A5B6-1E997A874BC2}"/>
              </a:ext>
            </a:extLst>
          </p:cNvPr>
          <p:cNvSpPr txBox="1"/>
          <p:nvPr/>
        </p:nvSpPr>
        <p:spPr>
          <a:xfrm>
            <a:off x="1619672" y="116632"/>
            <a:ext cx="5997155" cy="954107"/>
          </a:xfrm>
          <a:prstGeom prst="rect">
            <a:avLst/>
          </a:prstGeom>
          <a:noFill/>
        </p:spPr>
        <p:txBody>
          <a:bodyPr wrap="none" rtlCol="0">
            <a:spAutoFit/>
          </a:bodyPr>
          <a:lstStyle/>
          <a:p>
            <a:r>
              <a:rPr lang="en-US" sz="2800" b="1" dirty="0">
                <a:latin typeface="Arial" panose="020B0604020202020204" pitchFamily="34" charset="0"/>
                <a:cs typeface="Arial" panose="020B0604020202020204" pitchFamily="34" charset="0"/>
              </a:rPr>
              <a:t>Connecting to or Between Others </a:t>
            </a:r>
          </a:p>
          <a:p>
            <a:endParaRPr lang="en-US" sz="2800" dirty="0"/>
          </a:p>
        </p:txBody>
      </p:sp>
      <p:pic>
        <p:nvPicPr>
          <p:cNvPr id="5" name="Picture 4">
            <a:extLst>
              <a:ext uri="{FF2B5EF4-FFF2-40B4-BE49-F238E27FC236}">
                <a16:creationId xmlns:a16="http://schemas.microsoft.com/office/drawing/2014/main" id="{E4DECE4F-2072-E24E-AED7-B2E88EEAE886}"/>
              </a:ext>
            </a:extLst>
          </p:cNvPr>
          <p:cNvPicPr/>
          <p:nvPr/>
        </p:nvPicPr>
        <p:blipFill>
          <a:blip r:embed="rId2" r:link="rId3" cstate="print"/>
          <a:stretch>
            <a:fillRect/>
          </a:stretch>
        </p:blipFill>
        <p:spPr bwMode="auto">
          <a:xfrm>
            <a:off x="7694111" y="6118275"/>
            <a:ext cx="1342385" cy="623093"/>
          </a:xfrm>
          <a:prstGeom prst="rect">
            <a:avLst/>
          </a:prstGeom>
          <a:noFill/>
        </p:spPr>
      </p:pic>
    </p:spTree>
    <p:extLst>
      <p:ext uri="{BB962C8B-B14F-4D97-AF65-F5344CB8AC3E}">
        <p14:creationId xmlns:p14="http://schemas.microsoft.com/office/powerpoint/2010/main" val="3007251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21E9DD3-6FFE-1A45-A90F-00AA2958CAA4}"/>
              </a:ext>
            </a:extLst>
          </p:cNvPr>
          <p:cNvSpPr txBox="1"/>
          <p:nvPr/>
        </p:nvSpPr>
        <p:spPr>
          <a:xfrm>
            <a:off x="251520" y="335845"/>
            <a:ext cx="8640960" cy="5324535"/>
          </a:xfrm>
          <a:prstGeom prst="rect">
            <a:avLst/>
          </a:prstGeom>
          <a:solidFill>
            <a:schemeClr val="bg1"/>
          </a:solidFill>
        </p:spPr>
        <p:txBody>
          <a:bodyPr wrap="square" rtlCol="0">
            <a:spAutoFit/>
          </a:bodyPr>
          <a:lstStyle/>
          <a:p>
            <a:endParaRPr lang="en-US" sz="2400"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What is spirituality ? </a:t>
            </a:r>
          </a:p>
          <a:p>
            <a:pPr marL="342900" indent="-342900">
              <a:buFont typeface="+mj-lt"/>
              <a:buAutoNum type="arabicPeriod"/>
            </a:pPr>
            <a:r>
              <a:rPr lang="en-US" sz="2400" b="1" dirty="0">
                <a:latin typeface="Arial" panose="020B0604020202020204" pitchFamily="34" charset="0"/>
                <a:cs typeface="Arial" panose="020B0604020202020204" pitchFamily="34" charset="0"/>
              </a:rPr>
              <a:t>To yourself </a:t>
            </a:r>
          </a:p>
          <a:p>
            <a:pPr marL="342900" indent="-342900">
              <a:buFont typeface="+mj-lt"/>
              <a:buAutoNum type="arabicPeriod"/>
            </a:pPr>
            <a:r>
              <a:rPr lang="en-US" sz="2400" b="1" dirty="0">
                <a:latin typeface="Arial" panose="020B0604020202020204" pitchFamily="34" charset="0"/>
                <a:cs typeface="Arial" panose="020B0604020202020204" pitchFamily="34" charset="0"/>
              </a:rPr>
              <a:t>Between others </a:t>
            </a:r>
          </a:p>
          <a:p>
            <a:pPr marL="342900" indent="-342900">
              <a:buFont typeface="+mj-lt"/>
              <a:buAutoNum type="arabicPeriod"/>
            </a:pPr>
            <a:r>
              <a:rPr lang="en-US" sz="2400" b="1" dirty="0">
                <a:latin typeface="Arial" panose="020B0604020202020204" pitchFamily="34" charset="0"/>
                <a:cs typeface="Arial" panose="020B0604020202020204" pitchFamily="34" charset="0"/>
              </a:rPr>
              <a:t>Connecting it  with the world</a:t>
            </a:r>
          </a:p>
          <a:p>
            <a:pPr marL="342900" indent="-342900">
              <a:buFont typeface="+mj-lt"/>
              <a:buAutoNum type="arabicPeriod"/>
            </a:pPr>
            <a:r>
              <a:rPr lang="en-US" sz="2400" b="1" dirty="0">
                <a:latin typeface="Arial" panose="020B0604020202020204" pitchFamily="34" charset="0"/>
                <a:cs typeface="Arial" panose="020B0604020202020204" pitchFamily="34" charset="0"/>
              </a:rPr>
              <a:t>Connected to the divine  </a:t>
            </a:r>
          </a:p>
          <a:p>
            <a:pPr marL="342900" indent="-342900">
              <a:buFont typeface="+mj-lt"/>
              <a:buAutoNum type="arabicPeriod"/>
            </a:pPr>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How can you  look to introduce JP&amp;SD  more into the  Jewish learning  experiences at your school and in the classroom ?</a:t>
            </a:r>
          </a:p>
          <a:p>
            <a:endParaRPr lang="en-US" sz="2400" b="1"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Begin with ourselves. </a:t>
            </a:r>
          </a:p>
          <a:p>
            <a:endParaRPr lang="en-US" sz="2800" b="1" dirty="0"/>
          </a:p>
        </p:txBody>
      </p:sp>
      <p:pic>
        <p:nvPicPr>
          <p:cNvPr id="2" name="Picture 1">
            <a:extLst>
              <a:ext uri="{FF2B5EF4-FFF2-40B4-BE49-F238E27FC236}">
                <a16:creationId xmlns:a16="http://schemas.microsoft.com/office/drawing/2014/main" id="{A784B3CC-5F63-2A40-A5FC-B92F68304D94}"/>
              </a:ext>
            </a:extLst>
          </p:cNvPr>
          <p:cNvPicPr/>
          <p:nvPr/>
        </p:nvPicPr>
        <p:blipFill>
          <a:blip r:embed="rId2" r:link="rId3" cstate="print"/>
          <a:stretch>
            <a:fillRect/>
          </a:stretch>
        </p:blipFill>
        <p:spPr bwMode="auto">
          <a:xfrm>
            <a:off x="7271792" y="6238795"/>
            <a:ext cx="1872208" cy="566719"/>
          </a:xfrm>
          <a:prstGeom prst="rect">
            <a:avLst/>
          </a:prstGeom>
          <a:solidFill>
            <a:schemeClr val="bg1"/>
          </a:solidFill>
        </p:spPr>
      </p:pic>
    </p:spTree>
    <p:extLst>
      <p:ext uri="{BB962C8B-B14F-4D97-AF65-F5344CB8AC3E}">
        <p14:creationId xmlns:p14="http://schemas.microsoft.com/office/powerpoint/2010/main" val="3175929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F7D3A6F-57DD-254A-A8FA-990A6A35A90B}"/>
              </a:ext>
            </a:extLst>
          </p:cNvPr>
          <p:cNvSpPr txBox="1"/>
          <p:nvPr/>
        </p:nvSpPr>
        <p:spPr>
          <a:xfrm>
            <a:off x="296759" y="151179"/>
            <a:ext cx="8550482" cy="6555641"/>
          </a:xfrm>
          <a:prstGeom prst="rect">
            <a:avLst/>
          </a:prstGeom>
          <a:solidFill>
            <a:schemeClr val="bg1"/>
          </a:solidFill>
        </p:spPr>
        <p:txBody>
          <a:bodyPr wrap="square">
            <a:spAutoFit/>
          </a:bodyPr>
          <a:lstStyle/>
          <a:p>
            <a:pPr algn="ctr"/>
            <a:r>
              <a:rPr lang="en-GB" sz="2800" b="1" dirty="0">
                <a:latin typeface="Arial" panose="020B0604020202020204" pitchFamily="34" charset="0"/>
                <a:cs typeface="Arial" panose="020B0604020202020204" pitchFamily="34" charset="0"/>
              </a:rPr>
              <a:t>Personal  Spirituality  </a:t>
            </a:r>
          </a:p>
          <a:p>
            <a:r>
              <a:rPr lang="en-GB" sz="2800" b="1" dirty="0">
                <a:cs typeface="Cavolini" panose="020B0502040204020203" pitchFamily="66" charset="0"/>
              </a:rPr>
              <a:t> </a:t>
            </a:r>
            <a:endParaRPr lang="en-GB" sz="2800" b="1" dirty="0">
              <a:latin typeface="Arial" panose="020B0604020202020204" pitchFamily="34" charset="0"/>
              <a:cs typeface="Arial" panose="020B0604020202020204" pitchFamily="34" charset="0"/>
            </a:endParaRPr>
          </a:p>
          <a:p>
            <a:r>
              <a:rPr lang="en-GB" sz="2800" b="1" dirty="0">
                <a:latin typeface="Arial" panose="020B0604020202020204" pitchFamily="34" charset="0"/>
                <a:cs typeface="Arial" panose="020B0604020202020204" pitchFamily="34" charset="0"/>
              </a:rPr>
              <a:t>One thing that can  be provided  for you ?</a:t>
            </a:r>
          </a:p>
          <a:p>
            <a:endParaRPr lang="en-GB" sz="2800" b="1" dirty="0">
              <a:latin typeface="Arial" panose="020B0604020202020204" pitchFamily="34" charset="0"/>
              <a:cs typeface="Arial" panose="020B0604020202020204" pitchFamily="34" charset="0"/>
            </a:endParaRPr>
          </a:p>
          <a:p>
            <a:r>
              <a:rPr lang="en-GB" sz="2800" b="1" dirty="0">
                <a:latin typeface="Arial" panose="020B0604020202020204" pitchFamily="34" charset="0"/>
                <a:cs typeface="Arial" panose="020B0604020202020204" pitchFamily="34" charset="0"/>
              </a:rPr>
              <a:t>Internally- being - doing </a:t>
            </a:r>
          </a:p>
          <a:p>
            <a:endParaRPr lang="en-GB" sz="2800" b="1" dirty="0">
              <a:latin typeface="Arial" panose="020B0604020202020204" pitchFamily="34" charset="0"/>
              <a:cs typeface="Arial" panose="020B0604020202020204" pitchFamily="34" charset="0"/>
            </a:endParaRPr>
          </a:p>
          <a:p>
            <a:r>
              <a:rPr lang="en-GB" sz="2800" b="1" dirty="0">
                <a:latin typeface="Arial" panose="020B0604020202020204" pitchFamily="34" charset="0"/>
                <a:cs typeface="Arial" panose="020B0604020202020204" pitchFamily="34" charset="0"/>
              </a:rPr>
              <a:t>Head to the heart- feelings- connection to oneself </a:t>
            </a:r>
          </a:p>
          <a:p>
            <a:endParaRPr lang="en-GB" sz="2800" b="1" dirty="0">
              <a:latin typeface="Arial" panose="020B0604020202020204" pitchFamily="34" charset="0"/>
              <a:cs typeface="Arial" panose="020B0604020202020204" pitchFamily="34" charset="0"/>
            </a:endParaRPr>
          </a:p>
          <a:p>
            <a:r>
              <a:rPr lang="en-GB" sz="2800" b="1" dirty="0">
                <a:latin typeface="Arial" panose="020B0604020202020204" pitchFamily="34" charset="0"/>
                <a:cs typeface="Arial" panose="020B0604020202020204" pitchFamily="34" charset="0"/>
              </a:rPr>
              <a:t>Links to yourself , others  to the  greater world /God</a:t>
            </a:r>
          </a:p>
          <a:p>
            <a:endParaRPr lang="en-GB" sz="2800" b="1" dirty="0">
              <a:latin typeface="Arial" panose="020B0604020202020204" pitchFamily="34" charset="0"/>
              <a:cs typeface="Arial" panose="020B0604020202020204" pitchFamily="34" charset="0"/>
            </a:endParaRPr>
          </a:p>
          <a:p>
            <a:r>
              <a:rPr lang="en-GB" sz="2800" b="1" dirty="0">
                <a:latin typeface="Arial" panose="020B0604020202020204" pitchFamily="34" charset="0"/>
                <a:cs typeface="Arial" panose="020B0604020202020204" pitchFamily="34" charset="0"/>
              </a:rPr>
              <a:t>Why  is this so important ?</a:t>
            </a:r>
          </a:p>
          <a:p>
            <a:endParaRPr lang="en-GB" sz="2800" b="1" dirty="0">
              <a:latin typeface="Arial" panose="020B0604020202020204" pitchFamily="34" charset="0"/>
              <a:cs typeface="Arial" panose="020B0604020202020204" pitchFamily="34" charset="0"/>
            </a:endParaRPr>
          </a:p>
          <a:p>
            <a:r>
              <a:rPr lang="en-GB" sz="2800" b="1" dirty="0">
                <a:latin typeface="Arial" panose="020B0604020202020204" pitchFamily="34" charset="0"/>
                <a:cs typeface="Arial" panose="020B0604020202020204" pitchFamily="34" charset="0"/>
              </a:rPr>
              <a:t>How does it help you and our students ?</a:t>
            </a:r>
          </a:p>
        </p:txBody>
      </p:sp>
      <p:pic>
        <p:nvPicPr>
          <p:cNvPr id="4" name="Picture 3">
            <a:extLst>
              <a:ext uri="{FF2B5EF4-FFF2-40B4-BE49-F238E27FC236}">
                <a16:creationId xmlns:a16="http://schemas.microsoft.com/office/drawing/2014/main" id="{F1FE2348-6032-384D-BE68-08E9FA5F1748}"/>
              </a:ext>
            </a:extLst>
          </p:cNvPr>
          <p:cNvPicPr/>
          <p:nvPr/>
        </p:nvPicPr>
        <p:blipFill>
          <a:blip r:embed="rId2" r:link="rId3" cstate="print"/>
          <a:stretch>
            <a:fillRect/>
          </a:stretch>
        </p:blipFill>
        <p:spPr bwMode="auto">
          <a:xfrm>
            <a:off x="7524328" y="6043295"/>
            <a:ext cx="1322913" cy="576199"/>
          </a:xfrm>
          <a:prstGeom prst="rect">
            <a:avLst/>
          </a:prstGeom>
          <a:solidFill>
            <a:schemeClr val="bg1"/>
          </a:solidFill>
        </p:spPr>
      </p:pic>
    </p:spTree>
    <p:extLst>
      <p:ext uri="{BB962C8B-B14F-4D97-AF65-F5344CB8AC3E}">
        <p14:creationId xmlns:p14="http://schemas.microsoft.com/office/powerpoint/2010/main" val="2729200918"/>
      </p:ext>
    </p:extLst>
  </p:cSld>
  <p:clrMapOvr>
    <a:masterClrMapping/>
  </p:clrMapOvr>
</p:sld>
</file>

<file path=ppt/theme/theme1.xml><?xml version="1.0" encoding="utf-8"?>
<a:theme xmlns:a="http://schemas.openxmlformats.org/drawingml/2006/main" name="Face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f3e1b09-2c06-41fe-8d44-2816cddc6aff" xsi:nil="true"/>
    <lcf76f155ced4ddcb4097134ff3c332f xmlns="cb5f25e9-8146-441e-9962-e7f758f21cd8">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597B5F92BCB3144A0CA7FF2D5580CFF" ma:contentTypeVersion="16" ma:contentTypeDescription="Create a new document." ma:contentTypeScope="" ma:versionID="b1f1930b9cf645c48c1d38e5f9976d6b">
  <xsd:schema xmlns:xsd="http://www.w3.org/2001/XMLSchema" xmlns:xs="http://www.w3.org/2001/XMLSchema" xmlns:p="http://schemas.microsoft.com/office/2006/metadata/properties" xmlns:ns2="cb5f25e9-8146-441e-9962-e7f758f21cd8" xmlns:ns3="ff3e1b09-2c06-41fe-8d44-2816cddc6aff" targetNamespace="http://schemas.microsoft.com/office/2006/metadata/properties" ma:root="true" ma:fieldsID="00980b99b6f6823786be9d7396f1e8f3" ns2:_="" ns3:_="">
    <xsd:import namespace="cb5f25e9-8146-441e-9962-e7f758f21cd8"/>
    <xsd:import namespace="ff3e1b09-2c06-41fe-8d44-2816cddc6af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5f25e9-8146-441e-9962-e7f758f21c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bce0a362-0f89-4526-b9eb-0d34360a216b"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f3e1b09-2c06-41fe-8d44-2816cddc6aff"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332105d7-9f71-456d-bec4-0a90fa4d837d}" ma:internalName="TaxCatchAll" ma:showField="CatchAllData" ma:web="ff3e1b09-2c06-41fe-8d44-2816cddc6af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AB479D7-BDBF-4C04-A5F2-A038BD4FE8D6}">
  <ds:schemaRefs>
    <ds:schemaRef ds:uri="http://schemas.microsoft.com/sharepoint/v3/contenttype/forms"/>
  </ds:schemaRefs>
</ds:datastoreItem>
</file>

<file path=customXml/itemProps2.xml><?xml version="1.0" encoding="utf-8"?>
<ds:datastoreItem xmlns:ds="http://schemas.openxmlformats.org/officeDocument/2006/customXml" ds:itemID="{89A57ECA-654E-420E-A632-C9FD81248611}">
  <ds:schemaRefs>
    <ds:schemaRef ds:uri="http://purl.org/dc/elements/1.1/"/>
    <ds:schemaRef ds:uri="http://schemas.microsoft.com/office/infopath/2007/PartnerControls"/>
    <ds:schemaRef ds:uri="http://schemas.microsoft.com/office/2006/documentManagement/types"/>
    <ds:schemaRef ds:uri="http://schemas.microsoft.com/office/2006/metadata/properties"/>
    <ds:schemaRef ds:uri="72597a06-7494-49ee-b177-95972501bf4e"/>
    <ds:schemaRef ds:uri="http://www.w3.org/XML/1998/namespace"/>
    <ds:schemaRef ds:uri="http://purl.org/dc/terms/"/>
    <ds:schemaRef ds:uri="http://schemas.openxmlformats.org/package/2006/metadata/core-properties"/>
    <ds:schemaRef ds:uri="4566c048-9faa-4e54-8569-1595b6f7b6d2"/>
    <ds:schemaRef ds:uri="http://purl.org/dc/dcmitype/"/>
  </ds:schemaRefs>
</ds:datastoreItem>
</file>

<file path=customXml/itemProps3.xml><?xml version="1.0" encoding="utf-8"?>
<ds:datastoreItem xmlns:ds="http://schemas.openxmlformats.org/officeDocument/2006/customXml" ds:itemID="{5D9315B3-A3FA-4105-BE28-524A482ABD56}"/>
</file>

<file path=docProps/app.xml><?xml version="1.0" encoding="utf-8"?>
<Properties xmlns="http://schemas.openxmlformats.org/officeDocument/2006/extended-properties" xmlns:vt="http://schemas.openxmlformats.org/officeDocument/2006/docPropsVTypes">
  <Template>{9C58F6A9-FAF9-B842-9F09-5C7477581F94}tf10001060_mac</Template>
  <TotalTime>7638</TotalTime>
  <Words>1511</Words>
  <Application>Microsoft Macintosh PowerPoint</Application>
  <PresentationFormat>On-screen Show (4:3)</PresentationFormat>
  <Paragraphs>174</Paragraphs>
  <Slides>21</Slides>
  <Notes>5</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21</vt:i4>
      </vt:variant>
    </vt:vector>
  </HeadingPairs>
  <TitlesOfParts>
    <vt:vector size="33" baseType="lpstr">
      <vt:lpstr>Arial</vt:lpstr>
      <vt:lpstr>Calibri</vt:lpstr>
      <vt:lpstr>Effra-Bold</vt:lpstr>
      <vt:lpstr>Effra-BoldItalic</vt:lpstr>
      <vt:lpstr>Effra-Italic</vt:lpstr>
      <vt:lpstr>Effra-Regular</vt:lpstr>
      <vt:lpstr>Symbol</vt:lpstr>
      <vt:lpstr>SymbolMT</vt:lpstr>
      <vt:lpstr>System Font Regular</vt:lpstr>
      <vt:lpstr>Trebuchet MS</vt:lpstr>
      <vt:lpstr>Wingdings 3</vt:lpstr>
      <vt:lpstr>Facet</vt:lpstr>
      <vt:lpstr>PowerPoint Presentation</vt:lpstr>
      <vt:lpstr>PowerPoint Presentation</vt:lpstr>
      <vt:lpstr>PowerPoint Presentation</vt:lpstr>
      <vt:lpstr>The core principles for a Pikuach inspection</vt:lpstr>
      <vt:lpstr>Not everything changes</vt:lpstr>
      <vt:lpstr>PowerPoint Presentation</vt:lpstr>
      <vt:lpstr>PowerPoint Presentation</vt:lpstr>
      <vt:lpstr>PowerPoint Presentation</vt:lpstr>
      <vt:lpstr>PowerPoint Presentation</vt:lpstr>
      <vt:lpstr>PowerPoint Presentation</vt:lpstr>
      <vt:lpstr>Handbook changes</vt:lpstr>
      <vt:lpstr>Main changes – To Procedure  </vt:lpstr>
      <vt:lpstr>The school’s voice -Pupil/Student/Staff Survey</vt:lpstr>
      <vt:lpstr>PowerPoint Presentation</vt:lpstr>
      <vt:lpstr>Equality of provision</vt:lpstr>
      <vt:lpstr>Key Area 1: The Quality of Jewish Education</vt:lpstr>
      <vt:lpstr>Examples of Grade Criteria for Quality of Jewish Education through Curriculum</vt:lpstr>
      <vt:lpstr>The most significant change</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Evaluating Jewish Spiritual Development</dc:title>
  <dc:creator>Jeffrey</dc:creator>
  <cp:lastModifiedBy>Janine Rose</cp:lastModifiedBy>
  <cp:revision>71</cp:revision>
  <dcterms:created xsi:type="dcterms:W3CDTF">2017-02-06T15:05:42Z</dcterms:created>
  <dcterms:modified xsi:type="dcterms:W3CDTF">2023-06-27T16:51:07Z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0x0101000BC3E188C2DB064BB66636DA9086A83A</vt:lpwstr>
  </property>
</Properties>
</file>